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75"/>
  </p:notesMasterIdLst>
  <p:sldIdLst>
    <p:sldId id="332" r:id="rId2"/>
    <p:sldId id="260" r:id="rId3"/>
    <p:sldId id="316" r:id="rId4"/>
    <p:sldId id="317" r:id="rId5"/>
    <p:sldId id="269" r:id="rId6"/>
    <p:sldId id="286" r:id="rId7"/>
    <p:sldId id="288" r:id="rId8"/>
    <p:sldId id="263" r:id="rId9"/>
    <p:sldId id="270" r:id="rId10"/>
    <p:sldId id="318" r:id="rId11"/>
    <p:sldId id="287" r:id="rId12"/>
    <p:sldId id="289" r:id="rId13"/>
    <p:sldId id="290" r:id="rId14"/>
    <p:sldId id="291" r:id="rId15"/>
    <p:sldId id="319" r:id="rId16"/>
    <p:sldId id="273" r:id="rId17"/>
    <p:sldId id="277" r:id="rId18"/>
    <p:sldId id="326" r:id="rId19"/>
    <p:sldId id="325" r:id="rId20"/>
    <p:sldId id="327" r:id="rId21"/>
    <p:sldId id="320" r:id="rId22"/>
    <p:sldId id="272" r:id="rId23"/>
    <p:sldId id="282" r:id="rId24"/>
    <p:sldId id="314" r:id="rId25"/>
    <p:sldId id="294" r:id="rId26"/>
    <p:sldId id="295" r:id="rId27"/>
    <p:sldId id="296" r:id="rId28"/>
    <p:sldId id="302" r:id="rId29"/>
    <p:sldId id="303" r:id="rId30"/>
    <p:sldId id="304" r:id="rId31"/>
    <p:sldId id="305" r:id="rId32"/>
    <p:sldId id="298" r:id="rId33"/>
    <p:sldId id="299" r:id="rId34"/>
    <p:sldId id="300" r:id="rId35"/>
    <p:sldId id="274" r:id="rId36"/>
    <p:sldId id="306" r:id="rId37"/>
    <p:sldId id="292" r:id="rId38"/>
    <p:sldId id="329" r:id="rId39"/>
    <p:sldId id="330" r:id="rId40"/>
    <p:sldId id="281" r:id="rId41"/>
    <p:sldId id="321" r:id="rId42"/>
    <p:sldId id="328" r:id="rId43"/>
    <p:sldId id="278" r:id="rId44"/>
    <p:sldId id="275" r:id="rId45"/>
    <p:sldId id="276" r:id="rId46"/>
    <p:sldId id="279" r:id="rId47"/>
    <p:sldId id="339" r:id="rId48"/>
    <p:sldId id="340" r:id="rId49"/>
    <p:sldId id="341" r:id="rId50"/>
    <p:sldId id="342" r:id="rId51"/>
    <p:sldId id="343" r:id="rId52"/>
    <p:sldId id="354" r:id="rId53"/>
    <p:sldId id="353" r:id="rId54"/>
    <p:sldId id="323" r:id="rId55"/>
    <p:sldId id="268" r:id="rId56"/>
    <p:sldId id="333" r:id="rId57"/>
    <p:sldId id="334" r:id="rId58"/>
    <p:sldId id="335" r:id="rId59"/>
    <p:sldId id="336" r:id="rId60"/>
    <p:sldId id="338" r:id="rId61"/>
    <p:sldId id="347" r:id="rId62"/>
    <p:sldId id="348" r:id="rId63"/>
    <p:sldId id="350" r:id="rId64"/>
    <p:sldId id="351" r:id="rId65"/>
    <p:sldId id="322" r:id="rId66"/>
    <p:sldId id="293" r:id="rId67"/>
    <p:sldId id="344" r:id="rId68"/>
    <p:sldId id="345" r:id="rId69"/>
    <p:sldId id="284" r:id="rId70"/>
    <p:sldId id="265" r:id="rId71"/>
    <p:sldId id="283" r:id="rId72"/>
    <p:sldId id="324" r:id="rId73"/>
    <p:sldId id="262"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5">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NSON Helen" initials="HB" lastIdx="4" clrIdx="0"/>
  <p:cmAuthor id="1" name="SHARMAN Joanna" initials="SJ" lastIdx="3" clrIdx="1"/>
  <p:cmAuthor id="2" name="PAWSON Adam" initials="AP"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3399FF"/>
    <a:srgbClr val="D76751"/>
    <a:srgbClr val="CB452F"/>
    <a:srgbClr val="DA7460"/>
    <a:srgbClr val="FFFFFF"/>
    <a:srgbClr val="A8FC10"/>
    <a:srgbClr val="0066FF"/>
    <a:srgbClr val="0033CC"/>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59" autoAdjust="0"/>
    <p:restoredTop sz="93329" autoAdjust="0"/>
  </p:normalViewPr>
  <p:slideViewPr>
    <p:cSldViewPr snapToGrid="0">
      <p:cViewPr varScale="1">
        <p:scale>
          <a:sx n="115" d="100"/>
          <a:sy n="115" d="100"/>
        </p:scale>
        <p:origin x="656" y="200"/>
      </p:cViewPr>
      <p:guideLst>
        <p:guide orient="horz" pos="1635"/>
        <p:guide pos="2880"/>
      </p:guideLst>
    </p:cSldViewPr>
  </p:slideViewPr>
  <p:outlineViewPr>
    <p:cViewPr>
      <p:scale>
        <a:sx n="33" d="100"/>
        <a:sy n="33" d="100"/>
      </p:scale>
      <p:origin x="36"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B4D5A1-77F4-4D6F-9EE5-D2C32EB538A1}" type="datetimeFigureOut">
              <a:rPr lang="en-GB" smtClean="0"/>
              <a:t>17/01/2019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4E1319-08D0-46DD-B7EE-795B08D28B75}" type="slidenum">
              <a:rPr lang="en-GB" smtClean="0"/>
              <a:t>‹#›</a:t>
            </a:fld>
            <a:endParaRPr lang="en-GB"/>
          </a:p>
        </p:txBody>
      </p:sp>
    </p:spTree>
    <p:extLst>
      <p:ext uri="{BB962C8B-B14F-4D97-AF65-F5344CB8AC3E}">
        <p14:creationId xmlns:p14="http://schemas.microsoft.com/office/powerpoint/2010/main" val="1739932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may wish to switch</a:t>
            </a:r>
            <a:r>
              <a:rPr lang="en-GB" baseline="0" dirty="0"/>
              <a:t> to a live demo here. The following slides can be used in place of a demo.</a:t>
            </a:r>
            <a:endParaRPr lang="en-GB" dirty="0"/>
          </a:p>
        </p:txBody>
      </p:sp>
      <p:sp>
        <p:nvSpPr>
          <p:cNvPr id="4" name="Slide Number Placeholder 3"/>
          <p:cNvSpPr>
            <a:spLocks noGrp="1"/>
          </p:cNvSpPr>
          <p:nvPr>
            <p:ph type="sldNum" sz="quarter" idx="10"/>
          </p:nvPr>
        </p:nvSpPr>
        <p:spPr/>
        <p:txBody>
          <a:bodyPr/>
          <a:lstStyle/>
          <a:p>
            <a:fld id="{344E1319-08D0-46DD-B7EE-795B08D28B75}" type="slidenum">
              <a:rPr lang="en-GB" smtClean="0"/>
              <a:t>22</a:t>
            </a:fld>
            <a:endParaRPr lang="en-GB"/>
          </a:p>
        </p:txBody>
      </p:sp>
    </p:spTree>
    <p:extLst>
      <p:ext uri="{BB962C8B-B14F-4D97-AF65-F5344CB8AC3E}">
        <p14:creationId xmlns:p14="http://schemas.microsoft.com/office/powerpoint/2010/main" val="1474427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44E1319-08D0-46DD-B7EE-795B08D28B75}" type="slidenum">
              <a:rPr lang="en-GB" smtClean="0"/>
              <a:t>43</a:t>
            </a:fld>
            <a:endParaRPr lang="en-GB"/>
          </a:p>
        </p:txBody>
      </p:sp>
    </p:spTree>
    <p:extLst>
      <p:ext uri="{BB962C8B-B14F-4D97-AF65-F5344CB8AC3E}">
        <p14:creationId xmlns:p14="http://schemas.microsoft.com/office/powerpoint/2010/main" val="2816351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4E1319-08D0-46DD-B7EE-795B08D28B75}" type="slidenum">
              <a:rPr lang="en-GB" smtClean="0"/>
              <a:t>52</a:t>
            </a:fld>
            <a:endParaRPr lang="en-GB"/>
          </a:p>
        </p:txBody>
      </p:sp>
    </p:spTree>
    <p:extLst>
      <p:ext uri="{BB962C8B-B14F-4D97-AF65-F5344CB8AC3E}">
        <p14:creationId xmlns:p14="http://schemas.microsoft.com/office/powerpoint/2010/main" val="2458873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44E1319-08D0-46DD-B7EE-795B08D28B75}" type="slidenum">
              <a:rPr lang="en-GB" smtClean="0"/>
              <a:t>55</a:t>
            </a:fld>
            <a:endParaRPr lang="en-GB"/>
          </a:p>
        </p:txBody>
      </p:sp>
    </p:spTree>
    <p:extLst>
      <p:ext uri="{BB962C8B-B14F-4D97-AF65-F5344CB8AC3E}">
        <p14:creationId xmlns:p14="http://schemas.microsoft.com/office/powerpoint/2010/main" val="272169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44E1319-08D0-46DD-B7EE-795B08D28B75}" type="slidenum">
              <a:rPr lang="en-GB" smtClean="0"/>
              <a:t>57</a:t>
            </a:fld>
            <a:endParaRPr lang="en-GB"/>
          </a:p>
        </p:txBody>
      </p:sp>
    </p:spTree>
    <p:extLst>
      <p:ext uri="{BB962C8B-B14F-4D97-AF65-F5344CB8AC3E}">
        <p14:creationId xmlns:p14="http://schemas.microsoft.com/office/powerpoint/2010/main" val="272169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44E1319-08D0-46DD-B7EE-795B08D28B75}" type="slidenum">
              <a:rPr lang="en-GB" smtClean="0"/>
              <a:t>62</a:t>
            </a:fld>
            <a:endParaRPr lang="en-GB"/>
          </a:p>
        </p:txBody>
      </p:sp>
    </p:spTree>
    <p:extLst>
      <p:ext uri="{BB962C8B-B14F-4D97-AF65-F5344CB8AC3E}">
        <p14:creationId xmlns:p14="http://schemas.microsoft.com/office/powerpoint/2010/main" val="848787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44E1319-08D0-46DD-B7EE-795B08D28B75}" type="slidenum">
              <a:rPr lang="en-GB" smtClean="0"/>
              <a:t>69</a:t>
            </a:fld>
            <a:endParaRPr lang="en-GB"/>
          </a:p>
        </p:txBody>
      </p:sp>
    </p:spTree>
    <p:extLst>
      <p:ext uri="{BB962C8B-B14F-4D97-AF65-F5344CB8AC3E}">
        <p14:creationId xmlns:p14="http://schemas.microsoft.com/office/powerpoint/2010/main" val="24919529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184"/>
            <a:ext cx="7848600" cy="1419841"/>
          </a:xfrm>
        </p:spPr>
        <p:txBody>
          <a:bodyPr anchor="b">
            <a:noAutofit/>
          </a:bodyPr>
          <a:lstStyle>
            <a:lvl1pPr>
              <a:defRPr sz="4800" cap="none" baseline="0"/>
            </a:lvl1pPr>
          </a:lstStyle>
          <a:p>
            <a:r>
              <a:rPr lang="en-US" dirty="0"/>
              <a:t>Click to edit Master title style</a:t>
            </a:r>
          </a:p>
        </p:txBody>
      </p:sp>
      <p:sp>
        <p:nvSpPr>
          <p:cNvPr id="3" name="Subtitle 2"/>
          <p:cNvSpPr>
            <a:spLocks noGrp="1"/>
          </p:cNvSpPr>
          <p:nvPr>
            <p:ph type="subTitle" idx="1"/>
          </p:nvPr>
        </p:nvSpPr>
        <p:spPr>
          <a:xfrm>
            <a:off x="685800" y="4093535"/>
            <a:ext cx="6289158" cy="1228063"/>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699C91B2-8909-450D-8879-365A857FFE31}" type="datetimeFigureOut">
              <a:rPr lang="en-GB" smtClean="0"/>
              <a:pPr/>
              <a:t>17/01/2019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290966-EC9B-402D-BF20-70AA2B992546}" type="slidenum">
              <a:rPr lang="en-GB" smtClean="0"/>
              <a:pPr/>
              <a:t>‹#›</a:t>
            </a:fld>
            <a:endParaRPr lang="en-GB"/>
          </a:p>
        </p:txBody>
      </p:sp>
      <p:cxnSp>
        <p:nvCxnSpPr>
          <p:cNvPr id="8" name="Straight Connector 7"/>
          <p:cNvCxnSpPr/>
          <p:nvPr/>
        </p:nvCxnSpPr>
        <p:spPr>
          <a:xfrm>
            <a:off x="685800" y="3274695"/>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42988" r="3211"/>
          <a:stretch/>
        </p:blipFill>
        <p:spPr>
          <a:xfrm>
            <a:off x="3947311" y="379776"/>
            <a:ext cx="4950663" cy="1139444"/>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108" t="9373" r="3481" b="56132"/>
          <a:stretch/>
        </p:blipFill>
        <p:spPr>
          <a:xfrm>
            <a:off x="0" y="380572"/>
            <a:ext cx="3891686" cy="1466662"/>
          </a:xfrm>
          <a:prstGeom prst="rect">
            <a:avLst/>
          </a:prstGeom>
          <a:noFill/>
          <a:ln>
            <a:noFill/>
          </a:ln>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18568" t="26596" r="17057" b="40937"/>
          <a:stretch/>
        </p:blipFill>
        <p:spPr>
          <a:xfrm>
            <a:off x="238865" y="5546217"/>
            <a:ext cx="1368438" cy="893169"/>
          </a:xfrm>
          <a:prstGeom prst="rect">
            <a:avLst/>
          </a:prstGeom>
          <a:effectLst/>
        </p:spPr>
      </p:pic>
      <p:sp>
        <p:nvSpPr>
          <p:cNvPr id="13" name="TextBox 12"/>
          <p:cNvSpPr txBox="1"/>
          <p:nvPr userDrawn="1"/>
        </p:nvSpPr>
        <p:spPr>
          <a:xfrm>
            <a:off x="1441840" y="4883818"/>
            <a:ext cx="4227439" cy="461665"/>
          </a:xfrm>
          <a:prstGeom prst="rect">
            <a:avLst/>
          </a:prstGeom>
          <a:noFill/>
        </p:spPr>
        <p:txBody>
          <a:bodyPr wrap="none" rtlCol="0">
            <a:spAutoFit/>
          </a:bodyPr>
          <a:lstStyle/>
          <a:p>
            <a:pPr algn="r"/>
            <a:r>
              <a:rPr lang="en-GB" sz="2400" b="0" dirty="0">
                <a:solidFill>
                  <a:schemeClr val="bg1"/>
                </a:solidFill>
                <a:latin typeface="Corbel" panose="020B0503020204020204" pitchFamily="34" charset="0"/>
              </a:rPr>
              <a:t>www.guidetopharmacology.org</a:t>
            </a:r>
          </a:p>
        </p:txBody>
      </p:sp>
      <p:pic>
        <p:nvPicPr>
          <p:cNvPr id="14" name="Picture 13"/>
          <p:cNvPicPr>
            <a:picLocks noChangeAspect="1"/>
          </p:cNvPicPr>
          <p:nvPr userDrawn="1"/>
        </p:nvPicPr>
        <p:blipFill rotWithShape="1">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08" t="43869" r="1010" b="1301"/>
          <a:stretch/>
        </p:blipFill>
        <p:spPr>
          <a:xfrm>
            <a:off x="0" y="1848341"/>
            <a:ext cx="3991202" cy="2331268"/>
          </a:xfrm>
          <a:prstGeom prst="rect">
            <a:avLst/>
          </a:prstGeom>
          <a:noFill/>
          <a:ln>
            <a:noFill/>
          </a:ln>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910022" y="5546218"/>
            <a:ext cx="1211122" cy="893680"/>
          </a:xfrm>
          <a:prstGeom prst="rect">
            <a:avLst/>
          </a:prstGeom>
        </p:spPr>
      </p:pic>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55888" y="5534779"/>
            <a:ext cx="2747198" cy="893680"/>
          </a:xfrm>
          <a:prstGeom prst="rect">
            <a:avLst/>
          </a:prstGeom>
        </p:spPr>
      </p:pic>
      <p:pic>
        <p:nvPicPr>
          <p:cNvPr id="17" name="Picture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77275" y="4804911"/>
            <a:ext cx="2610019" cy="195751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9C91B2-8909-450D-8879-365A857FFE31}" type="datetimeFigureOut">
              <a:rPr lang="en-GB" smtClean="0"/>
              <a:pPr/>
              <a:t>17/01/2019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290966-EC9B-402D-BF20-70AA2B992546}"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C91B2-8909-450D-8879-365A857FFE31}" type="datetimeFigureOut">
              <a:rPr lang="en-GB" smtClean="0"/>
              <a:pPr/>
              <a:t>17/01/2019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290966-EC9B-402D-BF20-70AA2B992546}"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9C91B2-8909-450D-8879-365A857FFE31}" type="datetimeFigureOut">
              <a:rPr lang="en-GB" smtClean="0"/>
              <a:pPr/>
              <a:t>17/01/2019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290966-EC9B-402D-BF20-70AA2B992546}"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99C91B2-8909-450D-8879-365A857FFE31}" type="datetimeFigureOut">
              <a:rPr lang="en-GB" smtClean="0"/>
              <a:pPr/>
              <a:t>17/01/2019</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6290966-EC9B-402D-BF20-70AA2B992546}" type="slidenum">
              <a:rPr lang="en-GB" smtClean="0"/>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Overview_Title and Content">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605951"/>
          </a:xfrm>
        </p:spPr>
        <p:txBody>
          <a:bodyPr/>
          <a:lstStyle>
            <a:lvl1pPr algn="ctr">
              <a:defRPr sz="3200"/>
            </a:lvl1pPr>
          </a:lstStyle>
          <a:p>
            <a:r>
              <a:rPr lang="en-US" dirty="0"/>
              <a:t>Click to edit Master title style</a:t>
            </a:r>
          </a:p>
        </p:txBody>
      </p:sp>
      <p:sp>
        <p:nvSpPr>
          <p:cNvPr id="3" name="Content Placeholder 2"/>
          <p:cNvSpPr>
            <a:spLocks noGrp="1"/>
          </p:cNvSpPr>
          <p:nvPr>
            <p:ph idx="1"/>
          </p:nvPr>
        </p:nvSpPr>
        <p:spPr>
          <a:xfrm>
            <a:off x="457200" y="2595562"/>
            <a:ext cx="8229600" cy="3881437"/>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99C91B2-8909-450D-8879-365A857FFE31}" type="datetimeFigureOut">
              <a:rPr lang="en-GB" smtClean="0"/>
              <a:pPr/>
              <a:t>17/01/2019</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6290966-EC9B-402D-BF20-70AA2B992546}" type="slidenum">
              <a:rPr lang="en-GB" smtClean="0"/>
              <a:pPr/>
              <a:t>‹#›</a:t>
            </a:fld>
            <a:endParaRPr lang="en-GB" dirty="0"/>
          </a:p>
        </p:txBody>
      </p:sp>
    </p:spTree>
    <p:extLst>
      <p:ext uri="{BB962C8B-B14F-4D97-AF65-F5344CB8AC3E}">
        <p14:creationId xmlns:p14="http://schemas.microsoft.com/office/powerpoint/2010/main" val="331950273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a:gsLst>
            <a:gs pos="0">
              <a:srgbClr val="D76751"/>
            </a:gs>
            <a:gs pos="82000">
              <a:srgbClr val="CB452F"/>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9C91B2-8909-450D-8879-365A857FFE31}" type="datetimeFigureOut">
              <a:rPr lang="en-GB" smtClean="0"/>
              <a:pPr/>
              <a:t>17/01/2019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290966-EC9B-402D-BF20-70AA2B992546}" type="slidenum">
              <a:rPr lang="en-GB" smtClean="0"/>
              <a:pPr/>
              <a:t>‹#›</a:t>
            </a:fld>
            <a:endParaRPr lang="en-GB"/>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9C91B2-8909-450D-8879-365A857FFE31}" type="datetimeFigureOut">
              <a:rPr lang="en-GB" smtClean="0"/>
              <a:pPr/>
              <a:t>17/01/2019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290966-EC9B-402D-BF20-70AA2B992546}"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9C91B2-8909-450D-8879-365A857FFE31}" type="datetimeFigureOut">
              <a:rPr lang="en-GB" smtClean="0"/>
              <a:pPr/>
              <a:t>17/01/2019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6290966-EC9B-402D-BF20-70AA2B992546}" type="slidenum">
              <a:rPr lang="en-GB" smtClean="0"/>
              <a:pPr/>
              <a:t>‹#›</a:t>
            </a:fld>
            <a:endParaRPr lang="en-GB"/>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9C91B2-8909-450D-8879-365A857FFE31}" type="datetimeFigureOut">
              <a:rPr lang="en-GB" smtClean="0"/>
              <a:pPr/>
              <a:t>17/01/2019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6290966-EC9B-402D-BF20-70AA2B992546}"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9C91B2-8909-450D-8879-365A857FFE31}" type="datetimeFigureOut">
              <a:rPr lang="en-GB" smtClean="0"/>
              <a:pPr/>
              <a:t>17/01/2019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6290966-EC9B-402D-BF20-70AA2B992546}"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9C91B2-8909-450D-8879-365A857FFE31}" type="datetimeFigureOut">
              <a:rPr lang="en-GB" smtClean="0"/>
              <a:pPr/>
              <a:t>17/01/2019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290966-EC9B-402D-BF20-70AA2B992546}" type="slidenum">
              <a:rPr lang="en-GB" smtClean="0"/>
              <a:pPr/>
              <a:t>‹#›</a:t>
            </a:fld>
            <a:endParaRPr lang="en-GB"/>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699C91B2-8909-450D-8879-365A857FFE31}" type="datetimeFigureOut">
              <a:rPr lang="en-GB" smtClean="0"/>
              <a:pPr/>
              <a:t>17/01/2019</a:t>
            </a:fld>
            <a:endParaRPr lang="en-GB"/>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GB"/>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26290966-EC9B-402D-BF20-70AA2B992546}"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7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hyperlink" Target="http://www.guidetopharmacology.org/" TargetMode="External"/><Relationship Id="rId1" Type="http://schemas.openxmlformats.org/officeDocument/2006/relationships/slideLayout" Target="../slideLayouts/slideLayout3.xml"/><Relationship Id="rId6" Type="http://schemas.openxmlformats.org/officeDocument/2006/relationships/hyperlink" Target="https://www.slideshare.net/GuidetoPHARM/gtopdb-generic-slides-201718" TargetMode="External"/><Relationship Id="rId5" Type="http://schemas.openxmlformats.org/officeDocument/2006/relationships/hyperlink" Target="http://www.guidetopharmacology.org/slides/GtoPdb_Generic_Slides.pdf" TargetMode="External"/><Relationship Id="rId4" Type="http://schemas.openxmlformats.org/officeDocument/2006/relationships/hyperlink" Target="http://www.guidetopharmacology.org/slides/GtoPdb_Generic_Slides.pptx"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www.guidetopharmacology.org/nciuphar.jsp" TargetMode="External"/><Relationship Id="rId2" Type="http://schemas.openxmlformats.org/officeDocument/2006/relationships/hyperlink" Target="http://www.guidetopharmacology.or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www.guidetoimmunopharmacology.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jp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hyperlink" Target="http://www.guidetomalariapharmacology.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jpg"/></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8" Type="http://schemas.openxmlformats.org/officeDocument/2006/relationships/hyperlink" Target="http://www.guidetopharmacology.org/webServices.jsp" TargetMode="External"/><Relationship Id="rId3" Type="http://schemas.openxmlformats.org/officeDocument/2006/relationships/hyperlink" Target="http://www.guidetopharmacology.org/nomenclature.jsp" TargetMode="External"/><Relationship Id="rId7" Type="http://schemas.openxmlformats.org/officeDocument/2006/relationships/hyperlink" Target="http://www.guidetopharmacology.org/download.jsp#rdf" TargetMode="External"/><Relationship Id="rId2" Type="http://schemas.openxmlformats.org/officeDocument/2006/relationships/hyperlink" Target="http://www.guidetopharmacology.org/helpPage.jsp" TargetMode="External"/><Relationship Id="rId1" Type="http://schemas.openxmlformats.org/officeDocument/2006/relationships/slideLayout" Target="../slideLayouts/slideLayout2.xml"/><Relationship Id="rId6" Type="http://schemas.openxmlformats.org/officeDocument/2006/relationships/hyperlink" Target="http://www.guidetopharmacology.org/download.jsp" TargetMode="External"/><Relationship Id="rId5" Type="http://schemas.openxmlformats.org/officeDocument/2006/relationships/hyperlink" Target="http://www.guidetopharmacology.org/news.jsp" TargetMode="External"/><Relationship Id="rId4" Type="http://schemas.openxmlformats.org/officeDocument/2006/relationships/hyperlink" Target="http://www.guidetopharmacology.org/nciupharPublications.jsp" TargetMode="External"/><Relationship Id="rId9" Type="http://schemas.openxmlformats.org/officeDocument/2006/relationships/hyperlink" Target="http://blog.guidetopharmacology.org/"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8.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jpeg"/></Relationships>
</file>

<file path=ppt/slides/_rels/slide6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7.jpeg"/><Relationship Id="rId7" Type="http://schemas.openxmlformats.org/officeDocument/2006/relationships/image" Target="../media/image1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mailto:enquiries@guidetopharmacology.org" TargetMode="External"/><Relationship Id="rId11" Type="http://schemas.openxmlformats.org/officeDocument/2006/relationships/image" Target="../media/image114.png"/><Relationship Id="rId5" Type="http://schemas.openxmlformats.org/officeDocument/2006/relationships/image" Target="../media/image109.png"/><Relationship Id="rId10" Type="http://schemas.openxmlformats.org/officeDocument/2006/relationships/image" Target="../media/image113.png"/><Relationship Id="rId4" Type="http://schemas.openxmlformats.org/officeDocument/2006/relationships/image" Target="../media/image108.jpeg"/><Relationship Id="rId9" Type="http://schemas.openxmlformats.org/officeDocument/2006/relationships/image" Target="../media/image1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118.jpeg"/><Relationship Id="rId4" Type="http://schemas.openxmlformats.org/officeDocument/2006/relationships/image" Target="../media/image117.gif"/></Relationships>
</file>

<file path=ppt/slides/_rels/slide71.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99.jpeg"/><Relationship Id="rId2" Type="http://schemas.openxmlformats.org/officeDocument/2006/relationships/image" Target="../media/image119.jpg"/><Relationship Id="rId1" Type="http://schemas.openxmlformats.org/officeDocument/2006/relationships/slideLayout" Target="../slideLayouts/slideLayout8.xml"/><Relationship Id="rId6" Type="http://schemas.openxmlformats.org/officeDocument/2006/relationships/image" Target="../media/image118.jpeg"/><Relationship Id="rId5" Type="http://schemas.openxmlformats.org/officeDocument/2006/relationships/image" Target="../media/image117.gif"/><Relationship Id="rId4" Type="http://schemas.openxmlformats.org/officeDocument/2006/relationships/image" Target="../media/image11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5.xml"/><Relationship Id="rId5" Type="http://schemas.openxmlformats.org/officeDocument/2006/relationships/image" Target="../media/image114.png"/><Relationship Id="rId4" Type="http://schemas.openxmlformats.org/officeDocument/2006/relationships/image" Target="../media/image12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GB" sz="3200" dirty="0"/>
              <a:t>IUPHAR/BPS Guide to PHARMACOLOGY </a:t>
            </a:r>
            <a:br>
              <a:rPr lang="en-GB" sz="3200" dirty="0"/>
            </a:br>
            <a:r>
              <a:rPr lang="en-GB" sz="3200" dirty="0"/>
              <a:t>Generic slides for use in presentations and teaching materials</a:t>
            </a:r>
          </a:p>
        </p:txBody>
      </p:sp>
      <p:sp>
        <p:nvSpPr>
          <p:cNvPr id="5" name="Content Placeholder 4"/>
          <p:cNvSpPr>
            <a:spLocks noGrp="1"/>
          </p:cNvSpPr>
          <p:nvPr>
            <p:ph idx="1"/>
          </p:nvPr>
        </p:nvSpPr>
        <p:spPr>
          <a:xfrm>
            <a:off x="457200" y="2415394"/>
            <a:ext cx="8229600" cy="4130614"/>
          </a:xfrm>
        </p:spPr>
        <p:txBody>
          <a:bodyPr>
            <a:normAutofit fontScale="92500" lnSpcReduction="20000"/>
          </a:bodyPr>
          <a:lstStyle/>
          <a:p>
            <a:r>
              <a:rPr lang="en-GB" sz="2000" dirty="0"/>
              <a:t>These slides are provided for public use to facilitate the production of teaching materials and presentations describing the IUPHAR/BPS Guide to PHARMACOLOGY (</a:t>
            </a:r>
            <a:r>
              <a:rPr lang="en-GB" sz="2000" dirty="0">
                <a:hlinkClick r:id="rId2"/>
              </a:rPr>
              <a:t>www.guidetopharmacology.org</a:t>
            </a:r>
            <a:r>
              <a:rPr lang="en-GB" sz="2000" dirty="0"/>
              <a:t>).</a:t>
            </a:r>
          </a:p>
          <a:p>
            <a:r>
              <a:rPr lang="en-GB" sz="2000" dirty="0"/>
              <a:t>The slide set is divided up into sections which can be mixed and matched as required.</a:t>
            </a:r>
          </a:p>
          <a:p>
            <a:r>
              <a:rPr lang="en-GB" sz="2000" dirty="0"/>
              <a:t>They are provided under the </a:t>
            </a:r>
            <a:r>
              <a:rPr lang="en-GB" sz="2000" dirty="0">
                <a:hlinkClick r:id="rId3"/>
              </a:rPr>
              <a:t>CC BY license</a:t>
            </a:r>
            <a:r>
              <a:rPr lang="en-GB" sz="2000" dirty="0"/>
              <a:t> allowing you to adapt and use them for any purpose as long as we are acknowledged as the original authors.</a:t>
            </a:r>
          </a:p>
          <a:p>
            <a:r>
              <a:rPr lang="en-GB" sz="2000" dirty="0"/>
              <a:t>The data described herein are current as of December 2017.</a:t>
            </a:r>
          </a:p>
          <a:p>
            <a:r>
              <a:rPr lang="en-GB" sz="2000" dirty="0"/>
              <a:t>These slides are available to download as a Microsoft PowerPoint file at </a:t>
            </a:r>
            <a:r>
              <a:rPr lang="en-GB" sz="2000" dirty="0">
                <a:hlinkClick r:id="rId4"/>
              </a:rPr>
              <a:t>http://www.guidetopharmacology.org/slides/GtoPdb_Generic_Slides.pptx</a:t>
            </a:r>
            <a:r>
              <a:rPr lang="en-GB" sz="2000" dirty="0"/>
              <a:t>and a PDF at </a:t>
            </a:r>
            <a:r>
              <a:rPr lang="en-GB" sz="2000" dirty="0">
                <a:hlinkClick r:id="rId5"/>
              </a:rPr>
              <a:t>http://www.guidetopharmacology.org/slides/GtoPdb_Generic_Slides.pdf</a:t>
            </a:r>
            <a:endParaRPr lang="en-GB" sz="2000" dirty="0"/>
          </a:p>
          <a:p>
            <a:r>
              <a:rPr lang="en-GB"/>
              <a:t>They </a:t>
            </a:r>
            <a:r>
              <a:rPr lang="en-GB" dirty="0"/>
              <a:t>are also available on </a:t>
            </a:r>
            <a:r>
              <a:rPr lang="en-GB" dirty="0" err="1"/>
              <a:t>SlideShare</a:t>
            </a:r>
            <a:r>
              <a:rPr lang="en-GB" dirty="0"/>
              <a:t> at </a:t>
            </a:r>
            <a:r>
              <a:rPr lang="en-GB" dirty="0">
                <a:hlinkClick r:id="rId6"/>
              </a:rPr>
              <a:t>https://www.slideshare.net/GuidetoPHARM/gtopdb-generic-slides-201718</a:t>
            </a:r>
            <a:endParaRPr lang="en-GB" sz="2000" dirty="0"/>
          </a:p>
          <a:p>
            <a:endParaRPr lang="en-GB" sz="2000" dirty="0"/>
          </a:p>
          <a:p>
            <a:endParaRPr lang="en-GB" sz="2000" dirty="0"/>
          </a:p>
          <a:p>
            <a:endParaRPr lang="en-GB" sz="2000" dirty="0"/>
          </a:p>
        </p:txBody>
      </p:sp>
    </p:spTree>
    <p:extLst>
      <p:ext uri="{BB962C8B-B14F-4D97-AF65-F5344CB8AC3E}">
        <p14:creationId xmlns:p14="http://schemas.microsoft.com/office/powerpoint/2010/main" val="2817116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a:t>About NC-</a:t>
            </a:r>
            <a:r>
              <a:rPr lang="en-GB" dirty="0" err="1"/>
              <a:t>iuphar</a:t>
            </a:r>
            <a:br>
              <a:rPr lang="en-GB" dirty="0"/>
            </a:br>
            <a:endParaRPr lang="en-GB" dirty="0"/>
          </a:p>
        </p:txBody>
      </p:sp>
      <p:sp>
        <p:nvSpPr>
          <p:cNvPr id="5" name="Text Placeholder 4"/>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39687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About NC-IUPHAR</a:t>
            </a:r>
          </a:p>
        </p:txBody>
      </p:sp>
      <p:sp>
        <p:nvSpPr>
          <p:cNvPr id="3" name="Content Placeholder 2"/>
          <p:cNvSpPr>
            <a:spLocks noGrp="1"/>
          </p:cNvSpPr>
          <p:nvPr>
            <p:ph idx="1"/>
          </p:nvPr>
        </p:nvSpPr>
        <p:spPr/>
        <p:txBody>
          <a:bodyPr>
            <a:normAutofit fontScale="85000" lnSpcReduction="20000"/>
          </a:bodyPr>
          <a:lstStyle/>
          <a:p>
            <a:pPr marL="0" indent="0">
              <a:buNone/>
            </a:pPr>
            <a:r>
              <a:rPr lang="en-GB" dirty="0">
                <a:cs typeface="Calibri" pitchFamily="34" charset="0"/>
              </a:rPr>
              <a:t>The International Union of Basic and Clinical Pharmacology Committee on Receptor Nomenclature and Drug Classification</a:t>
            </a:r>
          </a:p>
          <a:p>
            <a:pPr>
              <a:spcBef>
                <a:spcPts val="1200"/>
              </a:spcBef>
            </a:pPr>
            <a:r>
              <a:rPr lang="en-GB" dirty="0">
                <a:cs typeface="Calibri" pitchFamily="34" charset="0"/>
              </a:rPr>
              <a:t>Objectives:</a:t>
            </a:r>
          </a:p>
          <a:p>
            <a:pPr lvl="1">
              <a:spcBef>
                <a:spcPts val="600"/>
              </a:spcBef>
            </a:pPr>
            <a:r>
              <a:rPr lang="en-GB" dirty="0">
                <a:cs typeface="Calibri" pitchFamily="34" charset="0"/>
              </a:rPr>
              <a:t>Issue guidelines for the nomenclature and classification of human biological targets</a:t>
            </a:r>
          </a:p>
          <a:p>
            <a:pPr lvl="1">
              <a:spcBef>
                <a:spcPts val="600"/>
              </a:spcBef>
            </a:pPr>
            <a:r>
              <a:rPr lang="en-GB" dirty="0">
                <a:cs typeface="Calibri" pitchFamily="34" charset="0"/>
              </a:rPr>
              <a:t>Facilitate the designation of newly discovered sequences as functional biological targets and potential drug targets</a:t>
            </a:r>
          </a:p>
          <a:p>
            <a:pPr lvl="1">
              <a:spcBef>
                <a:spcPts val="600"/>
              </a:spcBef>
            </a:pPr>
            <a:r>
              <a:rPr lang="en-GB" dirty="0">
                <a:cs typeface="Calibri" pitchFamily="34" charset="0"/>
              </a:rPr>
              <a:t>Designate the polymorphisms and variants which are functionally important</a:t>
            </a:r>
          </a:p>
          <a:p>
            <a:pPr lvl="1">
              <a:spcBef>
                <a:spcPts val="600"/>
              </a:spcBef>
            </a:pPr>
            <a:r>
              <a:rPr lang="en-GB" dirty="0">
                <a:cs typeface="Calibri" pitchFamily="34" charset="0"/>
              </a:rPr>
              <a:t>Develop an authoritative and freely available, global online resource, the Guide to PHARMACOLOGY (</a:t>
            </a:r>
            <a:r>
              <a:rPr lang="en-GB" dirty="0">
                <a:cs typeface="Calibri" pitchFamily="34" charset="0"/>
                <a:hlinkClick r:id="rId2"/>
              </a:rPr>
              <a:t>http://www.guidetopharmacology.org</a:t>
            </a:r>
            <a:r>
              <a:rPr lang="en-GB" dirty="0">
                <a:cs typeface="Calibri" pitchFamily="34" charset="0"/>
              </a:rPr>
              <a:t>)</a:t>
            </a:r>
          </a:p>
          <a:p>
            <a:pPr>
              <a:spcBef>
                <a:spcPts val="1200"/>
              </a:spcBef>
              <a:buSzPct val="100000"/>
            </a:pPr>
            <a:r>
              <a:rPr lang="en-GB" dirty="0">
                <a:cs typeface="Calibri" pitchFamily="34" charset="0"/>
              </a:rPr>
              <a:t>NC-IUPHAR expert reviews:</a:t>
            </a:r>
          </a:p>
          <a:p>
            <a:pPr lvl="1">
              <a:spcBef>
                <a:spcPts val="600"/>
              </a:spcBef>
            </a:pPr>
            <a:r>
              <a:rPr lang="en-GB" sz="2000" dirty="0">
                <a:cs typeface="Calibri" pitchFamily="34" charset="0"/>
              </a:rPr>
              <a:t>Nomenclature articles published in </a:t>
            </a:r>
            <a:r>
              <a:rPr lang="en-GB" sz="2000" i="1" dirty="0">
                <a:cs typeface="Calibri" pitchFamily="34" charset="0"/>
              </a:rPr>
              <a:t>Pharmacological Reviews</a:t>
            </a:r>
            <a:r>
              <a:rPr lang="en-GB" dirty="0">
                <a:cs typeface="Calibri" pitchFamily="34" charset="0"/>
              </a:rPr>
              <a:t> </a:t>
            </a:r>
          </a:p>
          <a:p>
            <a:pPr lvl="1">
              <a:spcBef>
                <a:spcPts val="600"/>
              </a:spcBef>
            </a:pPr>
            <a:r>
              <a:rPr lang="en-GB" dirty="0">
                <a:cs typeface="Calibri" pitchFamily="34" charset="0"/>
              </a:rPr>
              <a:t>Articles and editorials on varied topics published in </a:t>
            </a:r>
            <a:r>
              <a:rPr lang="en-GB" i="1" dirty="0">
                <a:cs typeface="Calibri" pitchFamily="34" charset="0"/>
              </a:rPr>
              <a:t>British Journal of Pharmacology</a:t>
            </a:r>
            <a:endParaRPr lang="en-GB" sz="2000" i="1" dirty="0">
              <a:cs typeface="Calibri" pitchFamily="34" charset="0"/>
            </a:endParaRPr>
          </a:p>
          <a:p>
            <a:pPr lvl="1">
              <a:spcBef>
                <a:spcPts val="600"/>
              </a:spcBef>
            </a:pPr>
            <a:r>
              <a:rPr lang="en-GB" dirty="0">
                <a:cs typeface="Calibri" pitchFamily="34" charset="0"/>
              </a:rPr>
              <a:t>C</a:t>
            </a:r>
            <a:r>
              <a:rPr lang="en-GB" sz="2000" dirty="0">
                <a:cs typeface="Calibri" pitchFamily="34" charset="0"/>
              </a:rPr>
              <a:t>umulative H-Index for NC-IUPHAR is &gt;70.</a:t>
            </a:r>
          </a:p>
          <a:p>
            <a:pPr marL="274320" lvl="1" indent="0" algn="ctr">
              <a:spcBef>
                <a:spcPts val="1800"/>
              </a:spcBef>
              <a:buSzPct val="100000"/>
              <a:buNone/>
            </a:pPr>
            <a:r>
              <a:rPr lang="en-GB" dirty="0">
                <a:cs typeface="Calibri" pitchFamily="34" charset="0"/>
                <a:hlinkClick r:id="rId3"/>
              </a:rPr>
              <a:t>http://www.guidetopharmacology.org/nciuphar.jsp</a:t>
            </a:r>
            <a:endParaRPr lang="en-GB" dirty="0">
              <a:cs typeface="Calibri" pitchFamily="34" charset="0"/>
            </a:endParaRPr>
          </a:p>
        </p:txBody>
      </p:sp>
    </p:spTree>
    <p:extLst>
      <p:ext uri="{BB962C8B-B14F-4D97-AF65-F5344CB8AC3E}">
        <p14:creationId xmlns:p14="http://schemas.microsoft.com/office/powerpoint/2010/main" val="3073095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NC-IUPHAR membership (1)</a:t>
            </a:r>
          </a:p>
        </p:txBody>
      </p:sp>
      <p:sp>
        <p:nvSpPr>
          <p:cNvPr id="5" name="Content Placeholder 4"/>
          <p:cNvSpPr>
            <a:spLocks noGrp="1"/>
          </p:cNvSpPr>
          <p:nvPr>
            <p:ph sz="half" idx="1"/>
          </p:nvPr>
        </p:nvSpPr>
        <p:spPr>
          <a:xfrm>
            <a:off x="457200" y="1600200"/>
            <a:ext cx="4038600" cy="5044440"/>
          </a:xfrm>
        </p:spPr>
        <p:txBody>
          <a:bodyPr>
            <a:noAutofit/>
          </a:bodyPr>
          <a:lstStyle/>
          <a:p>
            <a:pPr marL="0" indent="0">
              <a:spcBef>
                <a:spcPts val="200"/>
              </a:spcBef>
              <a:buNone/>
            </a:pPr>
            <a:r>
              <a:rPr lang="en-US" sz="1400" b="1" dirty="0"/>
              <a:t>Executive Committee</a:t>
            </a:r>
          </a:p>
          <a:p>
            <a:pPr marL="0" indent="0">
              <a:spcBef>
                <a:spcPts val="200"/>
              </a:spcBef>
              <a:buNone/>
            </a:pPr>
            <a:r>
              <a:rPr lang="en-US" sz="1200" dirty="0"/>
              <a:t>Stephen Alexander, UK (Chair) </a:t>
            </a:r>
          </a:p>
          <a:p>
            <a:pPr marL="0" indent="0">
              <a:spcBef>
                <a:spcPts val="200"/>
              </a:spcBef>
              <a:buNone/>
            </a:pPr>
            <a:r>
              <a:rPr lang="en-US" sz="1200" dirty="0"/>
              <a:t>Arthur </a:t>
            </a:r>
            <a:r>
              <a:rPr lang="en-US" sz="1200" dirty="0" err="1"/>
              <a:t>Christopoulos</a:t>
            </a:r>
            <a:r>
              <a:rPr lang="en-US" sz="1200" dirty="0"/>
              <a:t>, Australia (Deputy Chair) </a:t>
            </a:r>
          </a:p>
          <a:p>
            <a:pPr marL="0" indent="0">
              <a:spcBef>
                <a:spcPts val="200"/>
              </a:spcBef>
              <a:buNone/>
            </a:pPr>
            <a:r>
              <a:rPr lang="en-US" sz="1200" dirty="0"/>
              <a:t>Anthony Davenport, UK (Funding Liaison)</a:t>
            </a:r>
          </a:p>
          <a:p>
            <a:pPr marL="0" indent="0">
              <a:spcBef>
                <a:spcPts val="200"/>
              </a:spcBef>
              <a:buNone/>
            </a:pPr>
            <a:r>
              <a:rPr lang="en-US" sz="1200" dirty="0"/>
              <a:t>Jamie A. Davies (Database Chair/PI)</a:t>
            </a:r>
          </a:p>
          <a:p>
            <a:pPr marL="0" indent="0">
              <a:spcBef>
                <a:spcPts val="200"/>
              </a:spcBef>
              <a:buNone/>
            </a:pPr>
            <a:r>
              <a:rPr lang="en-US" sz="1200" dirty="0" err="1"/>
              <a:t>Doriano</a:t>
            </a:r>
            <a:r>
              <a:rPr lang="en-US" sz="1200" dirty="0"/>
              <a:t> </a:t>
            </a:r>
            <a:r>
              <a:rPr lang="en-US" sz="1200" dirty="0" err="1"/>
              <a:t>Fabbro</a:t>
            </a:r>
            <a:r>
              <a:rPr lang="en-US" sz="1200" dirty="0"/>
              <a:t>, Switzerland (Industry Liaison) </a:t>
            </a:r>
          </a:p>
          <a:p>
            <a:pPr marL="0" indent="0">
              <a:spcBef>
                <a:spcPts val="200"/>
              </a:spcBef>
              <a:buNone/>
            </a:pPr>
            <a:r>
              <a:rPr lang="en-US" sz="1200" dirty="0"/>
              <a:t>Adam Pawson, UK (Executive Secretary)</a:t>
            </a:r>
            <a:endParaRPr lang="en-GB" sz="1200" dirty="0"/>
          </a:p>
          <a:p>
            <a:pPr marL="0" indent="0">
              <a:spcBef>
                <a:spcPts val="200"/>
              </a:spcBef>
              <a:buNone/>
            </a:pPr>
            <a:r>
              <a:rPr lang="en-US" sz="1200" dirty="0"/>
              <a:t> </a:t>
            </a:r>
            <a:endParaRPr lang="en-GB" sz="1200" dirty="0"/>
          </a:p>
          <a:p>
            <a:pPr marL="0" indent="0">
              <a:spcBef>
                <a:spcPts val="200"/>
              </a:spcBef>
              <a:buNone/>
            </a:pPr>
            <a:r>
              <a:rPr lang="en-US" sz="1400" b="1" dirty="0"/>
              <a:t>Core members</a:t>
            </a:r>
          </a:p>
          <a:p>
            <a:pPr marL="0" indent="0">
              <a:spcBef>
                <a:spcPts val="200"/>
              </a:spcBef>
              <a:buNone/>
            </a:pPr>
            <a:r>
              <a:rPr lang="en-US" sz="1200" dirty="0"/>
              <a:t>Stephen Alexander, UK</a:t>
            </a:r>
            <a:endParaRPr lang="en-GB" sz="1200" dirty="0"/>
          </a:p>
          <a:p>
            <a:pPr marL="0" indent="0">
              <a:spcBef>
                <a:spcPts val="200"/>
              </a:spcBef>
              <a:buNone/>
            </a:pPr>
            <a:r>
              <a:rPr lang="en-US" sz="1200" dirty="0"/>
              <a:t>Arthur </a:t>
            </a:r>
            <a:r>
              <a:rPr lang="en-US" sz="1200" dirty="0" err="1"/>
              <a:t>Christopoulos</a:t>
            </a:r>
            <a:r>
              <a:rPr lang="en-US" sz="1200" dirty="0"/>
              <a:t>, Australia</a:t>
            </a:r>
            <a:endParaRPr lang="en-GB" sz="1200" dirty="0"/>
          </a:p>
          <a:p>
            <a:pPr marL="0" indent="0">
              <a:spcBef>
                <a:spcPts val="200"/>
              </a:spcBef>
              <a:buNone/>
            </a:pPr>
            <a:r>
              <a:rPr lang="en-US" sz="1200" dirty="0"/>
              <a:t>John </a:t>
            </a:r>
            <a:r>
              <a:rPr lang="en-US" sz="1200" dirty="0" err="1"/>
              <a:t>Cidlowski</a:t>
            </a:r>
            <a:r>
              <a:rPr lang="en-US" sz="1200" dirty="0"/>
              <a:t>, USA</a:t>
            </a:r>
          </a:p>
          <a:p>
            <a:pPr marL="0" indent="0">
              <a:spcBef>
                <a:spcPts val="200"/>
              </a:spcBef>
              <a:buNone/>
            </a:pPr>
            <a:r>
              <a:rPr lang="en-US" sz="1200" dirty="0"/>
              <a:t>Anthony Davenport, UK</a:t>
            </a:r>
            <a:endParaRPr lang="en-GB" sz="1200" dirty="0"/>
          </a:p>
          <a:p>
            <a:pPr marL="0" indent="0">
              <a:spcBef>
                <a:spcPts val="200"/>
              </a:spcBef>
              <a:buNone/>
            </a:pPr>
            <a:r>
              <a:rPr lang="en-US" sz="1200" dirty="0" err="1"/>
              <a:t>Doriano</a:t>
            </a:r>
            <a:r>
              <a:rPr lang="en-US" sz="1200" dirty="0"/>
              <a:t> </a:t>
            </a:r>
            <a:r>
              <a:rPr lang="en-US" sz="1200" dirty="0" err="1"/>
              <a:t>Fabbro</a:t>
            </a:r>
            <a:r>
              <a:rPr lang="en-US" sz="1200" dirty="0"/>
              <a:t>, Switzerland</a:t>
            </a:r>
            <a:endParaRPr lang="en-GB" sz="1200" dirty="0"/>
          </a:p>
          <a:p>
            <a:pPr marL="0" indent="0">
              <a:spcBef>
                <a:spcPts val="200"/>
              </a:spcBef>
              <a:buNone/>
            </a:pPr>
            <a:r>
              <a:rPr lang="en-US" sz="1200" dirty="0"/>
              <a:t>Kozo </a:t>
            </a:r>
            <a:r>
              <a:rPr lang="en-US" sz="1200" dirty="0" err="1"/>
              <a:t>Kaibuchi</a:t>
            </a:r>
            <a:r>
              <a:rPr lang="en-US" sz="1200" dirty="0"/>
              <a:t>, Japan</a:t>
            </a:r>
            <a:endParaRPr lang="en-GB" sz="1200" dirty="0"/>
          </a:p>
          <a:p>
            <a:pPr marL="0" indent="0">
              <a:spcBef>
                <a:spcPts val="200"/>
              </a:spcBef>
              <a:buNone/>
            </a:pPr>
            <a:r>
              <a:rPr lang="en-US" sz="1200" dirty="0" err="1"/>
              <a:t>Yoshikatsu</a:t>
            </a:r>
            <a:r>
              <a:rPr lang="en-US" sz="1200" dirty="0"/>
              <a:t> Kanai, Japan</a:t>
            </a:r>
          </a:p>
          <a:p>
            <a:pPr marL="0" indent="0">
              <a:spcBef>
                <a:spcPts val="200"/>
              </a:spcBef>
              <a:buNone/>
            </a:pPr>
            <a:r>
              <a:rPr lang="en-GB" sz="1200" dirty="0"/>
              <a:t>Francesca Levi-Schaffer, Israel </a:t>
            </a:r>
          </a:p>
          <a:p>
            <a:pPr marL="0" indent="0">
              <a:spcBef>
                <a:spcPts val="200"/>
              </a:spcBef>
              <a:buNone/>
            </a:pPr>
            <a:r>
              <a:rPr lang="en-US" sz="1200" dirty="0"/>
              <a:t>Eliot </a:t>
            </a:r>
            <a:r>
              <a:rPr lang="en-US" sz="1200" dirty="0" err="1"/>
              <a:t>Ohlstein</a:t>
            </a:r>
            <a:r>
              <a:rPr lang="en-US" sz="1200" dirty="0"/>
              <a:t>, USA - Editor</a:t>
            </a:r>
            <a:endParaRPr lang="en-GB" sz="1200" dirty="0"/>
          </a:p>
          <a:p>
            <a:pPr marL="0" indent="0">
              <a:spcBef>
                <a:spcPts val="200"/>
              </a:spcBef>
              <a:buNone/>
            </a:pPr>
            <a:r>
              <a:rPr lang="en-US" sz="1200" dirty="0"/>
              <a:t>John A. Peters, UK</a:t>
            </a:r>
            <a:endParaRPr lang="en-GB" sz="1200" dirty="0"/>
          </a:p>
          <a:p>
            <a:pPr marL="0" indent="0">
              <a:spcBef>
                <a:spcPts val="200"/>
              </a:spcBef>
              <a:buNone/>
            </a:pPr>
            <a:r>
              <a:rPr lang="fr-FR" sz="1200" dirty="0"/>
              <a:t>Alex </a:t>
            </a:r>
            <a:r>
              <a:rPr lang="fr-FR" sz="1200" dirty="0" err="1"/>
              <a:t>Phipps</a:t>
            </a:r>
            <a:r>
              <a:rPr lang="fr-FR" sz="1200" dirty="0"/>
              <a:t>, UK</a:t>
            </a:r>
          </a:p>
          <a:p>
            <a:pPr marL="0" indent="0">
              <a:spcBef>
                <a:spcPts val="200"/>
              </a:spcBef>
              <a:buNone/>
            </a:pPr>
            <a:r>
              <a:rPr lang="en-GB" sz="1200" dirty="0"/>
              <a:t>Joerg </a:t>
            </a:r>
            <a:r>
              <a:rPr lang="en-GB" sz="1200" dirty="0" err="1"/>
              <a:t>Striessnig</a:t>
            </a:r>
            <a:r>
              <a:rPr lang="en-GB" sz="1200" dirty="0"/>
              <a:t>, Austria</a:t>
            </a:r>
          </a:p>
          <a:p>
            <a:pPr marL="0" indent="0">
              <a:spcBef>
                <a:spcPts val="200"/>
              </a:spcBef>
              <a:buNone/>
            </a:pPr>
            <a:endParaRPr lang="en-GB" sz="1200" dirty="0"/>
          </a:p>
        </p:txBody>
      </p:sp>
      <p:sp>
        <p:nvSpPr>
          <p:cNvPr id="6" name="Content Placeholder 5"/>
          <p:cNvSpPr>
            <a:spLocks noGrp="1"/>
          </p:cNvSpPr>
          <p:nvPr>
            <p:ph sz="half" idx="2"/>
          </p:nvPr>
        </p:nvSpPr>
        <p:spPr>
          <a:xfrm>
            <a:off x="4140679" y="1604507"/>
            <a:ext cx="4804913" cy="4916539"/>
          </a:xfrm>
        </p:spPr>
        <p:txBody>
          <a:bodyPr>
            <a:noAutofit/>
          </a:bodyPr>
          <a:lstStyle/>
          <a:p>
            <a:pPr marL="0" indent="0">
              <a:spcBef>
                <a:spcPts val="200"/>
              </a:spcBef>
              <a:buNone/>
            </a:pPr>
            <a:r>
              <a:rPr lang="en-US" sz="1400" b="1" dirty="0"/>
              <a:t>Ex Officio</a:t>
            </a:r>
            <a:endParaRPr lang="en-GB" sz="1400" dirty="0"/>
          </a:p>
          <a:p>
            <a:pPr marL="0" indent="0">
              <a:spcBef>
                <a:spcPts val="200"/>
              </a:spcBef>
              <a:buNone/>
            </a:pPr>
            <a:r>
              <a:rPr lang="en-US" sz="1200" dirty="0" err="1"/>
              <a:t>Ingolf</a:t>
            </a:r>
            <a:r>
              <a:rPr lang="en-US" sz="1200" dirty="0"/>
              <a:t> </a:t>
            </a:r>
            <a:r>
              <a:rPr lang="en-US" sz="1200" dirty="0" err="1"/>
              <a:t>Cascorbi</a:t>
            </a:r>
            <a:r>
              <a:rPr lang="en-US" sz="1200" dirty="0"/>
              <a:t>, Germany (IUPHAR President)</a:t>
            </a:r>
          </a:p>
          <a:p>
            <a:pPr marL="0" indent="0">
              <a:spcBef>
                <a:spcPts val="200"/>
              </a:spcBef>
              <a:buNone/>
            </a:pPr>
            <a:r>
              <a:rPr lang="en-US" sz="1200" dirty="0"/>
              <a:t>Michael </a:t>
            </a:r>
            <a:r>
              <a:rPr lang="en-US" sz="1200" dirty="0" err="1"/>
              <a:t>Spedding</a:t>
            </a:r>
            <a:r>
              <a:rPr lang="en-US" sz="1200" dirty="0"/>
              <a:t>, France (IUPHAR Secretary-General)</a:t>
            </a:r>
          </a:p>
          <a:p>
            <a:pPr marL="0" indent="0">
              <a:spcBef>
                <a:spcPts val="200"/>
              </a:spcBef>
              <a:buNone/>
            </a:pPr>
            <a:r>
              <a:rPr lang="en-US" sz="1200" dirty="0"/>
              <a:t>James Barrett, USA (IUPHAR Treasurer) </a:t>
            </a:r>
          </a:p>
          <a:p>
            <a:pPr marL="0" indent="0">
              <a:spcBef>
                <a:spcPts val="200"/>
              </a:spcBef>
              <a:buNone/>
            </a:pPr>
            <a:r>
              <a:rPr lang="en-US" sz="1200" dirty="0"/>
              <a:t>Amrita Ahluwalia, UK (BJP </a:t>
            </a:r>
            <a:r>
              <a:rPr lang="en-US" sz="1200" dirty="0" err="1"/>
              <a:t>Ediotr</a:t>
            </a:r>
            <a:r>
              <a:rPr lang="en-US" sz="1200" dirty="0"/>
              <a:t>-in-Chief)</a:t>
            </a:r>
          </a:p>
          <a:p>
            <a:pPr marL="0" indent="0">
              <a:spcBef>
                <a:spcPts val="200"/>
              </a:spcBef>
              <a:buNone/>
            </a:pPr>
            <a:r>
              <a:rPr lang="en-US" sz="1200" dirty="0"/>
              <a:t>Elspeth </a:t>
            </a:r>
            <a:r>
              <a:rPr lang="en-US" sz="1200" dirty="0" err="1"/>
              <a:t>Bruford</a:t>
            </a:r>
            <a:r>
              <a:rPr lang="en-US" sz="1200" dirty="0"/>
              <a:t>, UK (HGNC Group Coordinator)</a:t>
            </a:r>
          </a:p>
          <a:p>
            <a:pPr marL="0" indent="0">
              <a:spcBef>
                <a:spcPts val="200"/>
              </a:spcBef>
              <a:buNone/>
            </a:pPr>
            <a:r>
              <a:rPr lang="en-US" sz="1200" dirty="0"/>
              <a:t>Simon Maxwell, UK (Educational Site Project Leader)</a:t>
            </a:r>
          </a:p>
          <a:p>
            <a:pPr marL="0" indent="0">
              <a:spcBef>
                <a:spcPts val="200"/>
              </a:spcBef>
              <a:buNone/>
            </a:pPr>
            <a:r>
              <a:rPr lang="en-US" sz="1200" dirty="0"/>
              <a:t>Jamie A. Davies, UK (Database Chair/Principal Investigator)</a:t>
            </a:r>
          </a:p>
          <a:p>
            <a:pPr marL="0" indent="0">
              <a:spcBef>
                <a:spcPts val="200"/>
              </a:spcBef>
              <a:buNone/>
            </a:pPr>
            <a:r>
              <a:rPr lang="en-US" sz="1200" dirty="0"/>
              <a:t>Jane Armstrong, UK (Database Curator)</a:t>
            </a:r>
          </a:p>
          <a:p>
            <a:pPr marL="0" indent="0">
              <a:spcBef>
                <a:spcPts val="200"/>
              </a:spcBef>
              <a:buNone/>
            </a:pPr>
            <a:r>
              <a:rPr lang="en-US" sz="1200" dirty="0"/>
              <a:t>Elena </a:t>
            </a:r>
            <a:r>
              <a:rPr lang="en-US" sz="1200" dirty="0" err="1"/>
              <a:t>Faccenda</a:t>
            </a:r>
            <a:r>
              <a:rPr lang="en-US" sz="1200" dirty="0"/>
              <a:t>, UK (Database Curator)</a:t>
            </a:r>
          </a:p>
          <a:p>
            <a:pPr marL="0" indent="0">
              <a:spcBef>
                <a:spcPts val="200"/>
              </a:spcBef>
              <a:buNone/>
            </a:pPr>
            <a:r>
              <a:rPr lang="en-US" sz="1200" dirty="0"/>
              <a:t>Simon D. Harding, UK (Senior Database Developer)</a:t>
            </a:r>
          </a:p>
          <a:p>
            <a:pPr marL="0" indent="0">
              <a:spcBef>
                <a:spcPts val="200"/>
              </a:spcBef>
              <a:buNone/>
            </a:pPr>
            <a:r>
              <a:rPr lang="en-US" sz="1200" dirty="0"/>
              <a:t>Adam Pawson, UK (Senior Database Curator)</a:t>
            </a:r>
          </a:p>
          <a:p>
            <a:pPr marL="0" indent="0">
              <a:spcBef>
                <a:spcPts val="200"/>
              </a:spcBef>
              <a:buNone/>
            </a:pPr>
            <a:endParaRPr lang="en-US" sz="1200" dirty="0"/>
          </a:p>
          <a:p>
            <a:pPr marL="0" indent="0">
              <a:spcBef>
                <a:spcPts val="200"/>
              </a:spcBef>
              <a:buNone/>
            </a:pPr>
            <a:endParaRPr lang="en-GB" sz="1100" dirty="0"/>
          </a:p>
          <a:p>
            <a:pPr marL="0" indent="0">
              <a:spcBef>
                <a:spcPts val="200"/>
              </a:spcBef>
              <a:buNone/>
            </a:pPr>
            <a:r>
              <a:rPr lang="en-US" sz="1400" b="1" dirty="0"/>
              <a:t>Past Chairs (ex officio)</a:t>
            </a:r>
            <a:endParaRPr lang="en-GB" sz="1400" dirty="0"/>
          </a:p>
          <a:p>
            <a:pPr marL="0" indent="0">
              <a:spcBef>
                <a:spcPts val="200"/>
              </a:spcBef>
              <a:buNone/>
            </a:pPr>
            <a:r>
              <a:rPr lang="en-US" sz="1200" dirty="0"/>
              <a:t>Paul </a:t>
            </a:r>
            <a:r>
              <a:rPr lang="en-US" sz="1200" dirty="0" err="1"/>
              <a:t>Vanhoutte</a:t>
            </a:r>
            <a:r>
              <a:rPr lang="en-US" sz="1200" dirty="0"/>
              <a:t>, China</a:t>
            </a:r>
            <a:endParaRPr lang="en-GB" sz="1200" dirty="0"/>
          </a:p>
          <a:p>
            <a:pPr marL="0" indent="0">
              <a:spcBef>
                <a:spcPts val="200"/>
              </a:spcBef>
              <a:buNone/>
            </a:pPr>
            <a:r>
              <a:rPr lang="en-US" sz="1200" dirty="0"/>
              <a:t>Robert </a:t>
            </a:r>
            <a:r>
              <a:rPr lang="en-US" sz="1200" dirty="0" err="1"/>
              <a:t>Ruffolo</a:t>
            </a:r>
            <a:r>
              <a:rPr lang="en-US" sz="1200" dirty="0"/>
              <a:t>, USA</a:t>
            </a:r>
            <a:endParaRPr lang="en-GB" sz="1200" dirty="0"/>
          </a:p>
        </p:txBody>
      </p:sp>
    </p:spTree>
    <p:extLst>
      <p:ext uri="{BB962C8B-B14F-4D97-AF65-F5344CB8AC3E}">
        <p14:creationId xmlns:p14="http://schemas.microsoft.com/office/powerpoint/2010/main" val="764420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NC-IUPHAR membership (2)</a:t>
            </a:r>
          </a:p>
        </p:txBody>
      </p:sp>
      <p:sp>
        <p:nvSpPr>
          <p:cNvPr id="3" name="Content Placeholder 2"/>
          <p:cNvSpPr>
            <a:spLocks noGrp="1"/>
          </p:cNvSpPr>
          <p:nvPr>
            <p:ph idx="1"/>
          </p:nvPr>
        </p:nvSpPr>
        <p:spPr>
          <a:xfrm>
            <a:off x="457200" y="1427680"/>
            <a:ext cx="8396868" cy="5341110"/>
          </a:xfrm>
        </p:spPr>
        <p:txBody>
          <a:bodyPr numCol="2">
            <a:noAutofit/>
          </a:bodyPr>
          <a:lstStyle/>
          <a:p>
            <a:pPr marL="0" indent="0">
              <a:spcBef>
                <a:spcPts val="0"/>
              </a:spcBef>
              <a:buNone/>
            </a:pPr>
            <a:r>
              <a:rPr lang="en-US" sz="1200" b="1" dirty="0"/>
              <a:t>Corresponding members</a:t>
            </a:r>
            <a:endParaRPr lang="en-GB" sz="1100" dirty="0"/>
          </a:p>
          <a:p>
            <a:pPr marL="0" indent="0">
              <a:spcBef>
                <a:spcPts val="0"/>
              </a:spcBef>
              <a:buNone/>
            </a:pPr>
            <a:r>
              <a:rPr lang="fr-FR" sz="1100" dirty="0"/>
              <a:t>Susan Amara, USA</a:t>
            </a:r>
          </a:p>
          <a:p>
            <a:pPr marL="0" indent="0">
              <a:spcBef>
                <a:spcPts val="0"/>
              </a:spcBef>
              <a:buNone/>
            </a:pPr>
            <a:r>
              <a:rPr lang="en-GB" sz="1100" dirty="0"/>
              <a:t>Tom I. Bonner, USA</a:t>
            </a:r>
          </a:p>
          <a:p>
            <a:pPr marL="0" indent="0">
              <a:spcBef>
                <a:spcPts val="0"/>
              </a:spcBef>
              <a:buNone/>
            </a:pPr>
            <a:r>
              <a:rPr lang="fr-FR" sz="1100" dirty="0"/>
              <a:t>Michel Bouvier, Canada</a:t>
            </a:r>
            <a:endParaRPr lang="en-GB" sz="1100" dirty="0"/>
          </a:p>
          <a:p>
            <a:pPr marL="0" indent="0">
              <a:spcBef>
                <a:spcPts val="0"/>
              </a:spcBef>
              <a:buNone/>
            </a:pPr>
            <a:r>
              <a:rPr lang="en-US" sz="1100" dirty="0"/>
              <a:t>Thomas Burris, USA</a:t>
            </a:r>
          </a:p>
          <a:p>
            <a:pPr marL="0" indent="0">
              <a:spcBef>
                <a:spcPts val="0"/>
              </a:spcBef>
              <a:buNone/>
            </a:pPr>
            <a:r>
              <a:rPr lang="en-GB" sz="1100" dirty="0"/>
              <a:t>William A. </a:t>
            </a:r>
            <a:r>
              <a:rPr lang="en-GB" sz="1100" dirty="0" err="1"/>
              <a:t>Catterall</a:t>
            </a:r>
            <a:r>
              <a:rPr lang="en-GB" sz="1100" dirty="0"/>
              <a:t>, USA</a:t>
            </a:r>
          </a:p>
          <a:p>
            <a:pPr marL="0" indent="0">
              <a:spcBef>
                <a:spcPts val="0"/>
              </a:spcBef>
              <a:buNone/>
            </a:pPr>
            <a:r>
              <a:rPr lang="en-US" sz="1100" dirty="0"/>
              <a:t>Stephen Charlton, UK</a:t>
            </a:r>
            <a:endParaRPr lang="en-GB" sz="1100" dirty="0"/>
          </a:p>
          <a:p>
            <a:pPr marL="0" indent="0">
              <a:spcBef>
                <a:spcPts val="0"/>
              </a:spcBef>
              <a:buNone/>
            </a:pPr>
            <a:r>
              <a:rPr lang="en-US" sz="1100" dirty="0"/>
              <a:t>Moses Chao, USA</a:t>
            </a:r>
          </a:p>
          <a:p>
            <a:pPr marL="0" indent="0">
              <a:spcBef>
                <a:spcPts val="0"/>
              </a:spcBef>
              <a:buNone/>
            </a:pPr>
            <a:r>
              <a:rPr lang="en-GB" sz="1100" dirty="0"/>
              <a:t>Mark Coles, UK</a:t>
            </a:r>
          </a:p>
          <a:p>
            <a:pPr marL="0" indent="0">
              <a:spcBef>
                <a:spcPts val="0"/>
              </a:spcBef>
              <a:buNone/>
            </a:pPr>
            <a:r>
              <a:rPr lang="en-US" sz="1100" dirty="0"/>
              <a:t>Steven L. </a:t>
            </a:r>
            <a:r>
              <a:rPr lang="en-US" sz="1100" dirty="0" err="1"/>
              <a:t>Colletti</a:t>
            </a:r>
            <a:r>
              <a:rPr lang="en-US" sz="1100" dirty="0"/>
              <a:t>, USA</a:t>
            </a:r>
            <a:endParaRPr lang="en-GB" sz="1100" dirty="0"/>
          </a:p>
          <a:p>
            <a:pPr marL="0" indent="0">
              <a:spcBef>
                <a:spcPts val="0"/>
              </a:spcBef>
              <a:buNone/>
            </a:pPr>
            <a:r>
              <a:rPr lang="en-US" sz="1100" dirty="0"/>
              <a:t>Graham </a:t>
            </a:r>
            <a:r>
              <a:rPr lang="en-US" sz="1100" dirty="0" err="1"/>
              <a:t>Collingridge</a:t>
            </a:r>
            <a:r>
              <a:rPr lang="en-US" sz="1100" dirty="0"/>
              <a:t>, UK</a:t>
            </a:r>
            <a:endParaRPr lang="en-GB" sz="1100" dirty="0"/>
          </a:p>
          <a:p>
            <a:pPr marL="0" indent="0">
              <a:spcBef>
                <a:spcPts val="0"/>
              </a:spcBef>
              <a:buNone/>
            </a:pPr>
            <a:r>
              <a:rPr lang="en-US" sz="1100" dirty="0"/>
              <a:t>Philippe </a:t>
            </a:r>
            <a:r>
              <a:rPr lang="en-US" sz="1100" dirty="0" err="1"/>
              <a:t>Delerive</a:t>
            </a:r>
            <a:r>
              <a:rPr lang="en-US" sz="1100" dirty="0"/>
              <a:t>, France</a:t>
            </a:r>
          </a:p>
          <a:p>
            <a:pPr marL="0" indent="0">
              <a:spcBef>
                <a:spcPts val="0"/>
              </a:spcBef>
              <a:buNone/>
            </a:pPr>
            <a:r>
              <a:rPr lang="en-GB" sz="1100" dirty="0"/>
              <a:t>Sir Colin T. </a:t>
            </a:r>
            <a:r>
              <a:rPr lang="en-GB" sz="1100" dirty="0" err="1"/>
              <a:t>Dollery</a:t>
            </a:r>
            <a:r>
              <a:rPr lang="en-GB" sz="1100" dirty="0"/>
              <a:t>, UK</a:t>
            </a:r>
            <a:endParaRPr lang="en-US" sz="1100" dirty="0"/>
          </a:p>
          <a:p>
            <a:pPr marL="0" indent="0">
              <a:spcBef>
                <a:spcPts val="0"/>
              </a:spcBef>
              <a:buNone/>
            </a:pPr>
            <a:r>
              <a:rPr lang="en-US" sz="1100" dirty="0"/>
              <a:t>Richard </a:t>
            </a:r>
            <a:r>
              <a:rPr lang="en-US" sz="1100" dirty="0" err="1"/>
              <a:t>Eglen</a:t>
            </a:r>
            <a:r>
              <a:rPr lang="en-US" sz="1100" dirty="0"/>
              <a:t>, UK</a:t>
            </a:r>
          </a:p>
          <a:p>
            <a:pPr marL="0" indent="0">
              <a:spcBef>
                <a:spcPts val="0"/>
              </a:spcBef>
              <a:buNone/>
            </a:pPr>
            <a:r>
              <a:rPr lang="en-US" sz="1100" dirty="0"/>
              <a:t>Sam J. Enna, USA</a:t>
            </a:r>
            <a:endParaRPr lang="en-GB" sz="1100" dirty="0"/>
          </a:p>
          <a:p>
            <a:pPr marL="0" indent="0">
              <a:spcBef>
                <a:spcPts val="0"/>
              </a:spcBef>
              <a:buNone/>
            </a:pPr>
            <a:r>
              <a:rPr lang="en-US" sz="1100" dirty="0"/>
              <a:t>Steven </a:t>
            </a:r>
            <a:r>
              <a:rPr lang="en-US" sz="1100" dirty="0" err="1"/>
              <a:t>Foord</a:t>
            </a:r>
            <a:r>
              <a:rPr lang="en-US" sz="1100" dirty="0"/>
              <a:t>, UK</a:t>
            </a:r>
            <a:endParaRPr lang="en-GB" sz="1100" dirty="0"/>
          </a:p>
          <a:p>
            <a:pPr marL="0" indent="0">
              <a:spcBef>
                <a:spcPts val="0"/>
              </a:spcBef>
              <a:buNone/>
            </a:pPr>
            <a:r>
              <a:rPr lang="en-US" sz="1100" dirty="0"/>
              <a:t>David </a:t>
            </a:r>
            <a:r>
              <a:rPr lang="en-US" sz="1100" dirty="0" err="1"/>
              <a:t>Gloriam</a:t>
            </a:r>
            <a:r>
              <a:rPr lang="en-US" sz="1100" dirty="0"/>
              <a:t>, Denmark</a:t>
            </a:r>
            <a:endParaRPr lang="en-GB" sz="1100" dirty="0"/>
          </a:p>
          <a:p>
            <a:pPr marL="0" indent="0">
              <a:spcBef>
                <a:spcPts val="0"/>
              </a:spcBef>
              <a:buNone/>
            </a:pPr>
            <a:r>
              <a:rPr lang="en-US" sz="1100" dirty="0"/>
              <a:t>Gillian Gray, UK</a:t>
            </a:r>
            <a:endParaRPr lang="en-GB" sz="1100" dirty="0"/>
          </a:p>
          <a:p>
            <a:pPr marL="0" indent="0">
              <a:spcBef>
                <a:spcPts val="0"/>
              </a:spcBef>
              <a:buNone/>
            </a:pPr>
            <a:r>
              <a:rPr lang="en-US" sz="1100" dirty="0"/>
              <a:t>Debbie Hay, New Zealand</a:t>
            </a:r>
            <a:endParaRPr lang="en-GB" sz="1100" dirty="0"/>
          </a:p>
          <a:p>
            <a:pPr marL="0" indent="0">
              <a:spcBef>
                <a:spcPts val="0"/>
              </a:spcBef>
              <a:buNone/>
            </a:pPr>
            <a:r>
              <a:rPr lang="en-US" sz="1100" dirty="0"/>
              <a:t>Allyn </a:t>
            </a:r>
            <a:r>
              <a:rPr lang="en-US" sz="1100" dirty="0" err="1"/>
              <a:t>Howlett</a:t>
            </a:r>
            <a:r>
              <a:rPr lang="en-US" sz="1100" dirty="0"/>
              <a:t>, USA</a:t>
            </a:r>
            <a:endParaRPr lang="en-GB" sz="1100" dirty="0"/>
          </a:p>
          <a:p>
            <a:pPr marL="0" indent="0">
              <a:spcBef>
                <a:spcPts val="0"/>
              </a:spcBef>
              <a:buNone/>
            </a:pPr>
            <a:r>
              <a:rPr lang="en-US" sz="1100" dirty="0"/>
              <a:t>Franz Hofmann, Germany</a:t>
            </a:r>
            <a:endParaRPr lang="en-GB" sz="1100" dirty="0"/>
          </a:p>
          <a:p>
            <a:pPr marL="0" indent="0">
              <a:spcBef>
                <a:spcPts val="0"/>
              </a:spcBef>
              <a:buNone/>
            </a:pPr>
            <a:r>
              <a:rPr lang="en-US" sz="1100" dirty="0"/>
              <a:t>Yu Huang, Hong Kong</a:t>
            </a:r>
            <a:endParaRPr lang="en-GB" sz="1100" dirty="0"/>
          </a:p>
          <a:p>
            <a:pPr marL="0" indent="0">
              <a:spcBef>
                <a:spcPts val="0"/>
              </a:spcBef>
              <a:buNone/>
            </a:pPr>
            <a:r>
              <a:rPr lang="en-US" sz="1100" dirty="0"/>
              <a:t>Ad P. </a:t>
            </a:r>
            <a:r>
              <a:rPr lang="en-US" sz="1100" dirty="0" err="1"/>
              <a:t>Ijzerman</a:t>
            </a:r>
            <a:r>
              <a:rPr lang="en-US" sz="1100" dirty="0"/>
              <a:t>, The Netherlands</a:t>
            </a:r>
            <a:endParaRPr lang="en-GB" sz="1100" dirty="0"/>
          </a:p>
          <a:p>
            <a:pPr marL="0" indent="0">
              <a:spcBef>
                <a:spcPts val="0"/>
              </a:spcBef>
              <a:buNone/>
            </a:pPr>
            <a:r>
              <a:rPr lang="en-US" sz="1100" dirty="0"/>
              <a:t>Michael F. Jarvis, USA</a:t>
            </a:r>
            <a:endParaRPr lang="en-GB" sz="1100" dirty="0"/>
          </a:p>
          <a:p>
            <a:pPr marL="0" indent="0">
              <a:spcBef>
                <a:spcPts val="0"/>
              </a:spcBef>
              <a:buNone/>
            </a:pPr>
            <a:r>
              <a:rPr lang="en-US" sz="1100" dirty="0"/>
              <a:t>Bong-</a:t>
            </a:r>
            <a:r>
              <a:rPr lang="en-US" sz="1100" dirty="0" err="1"/>
              <a:t>Kiun</a:t>
            </a:r>
            <a:r>
              <a:rPr lang="en-US" sz="1100" dirty="0"/>
              <a:t> </a:t>
            </a:r>
            <a:r>
              <a:rPr lang="en-US" sz="1100" dirty="0" err="1"/>
              <a:t>Kaang</a:t>
            </a:r>
            <a:r>
              <a:rPr lang="en-US" sz="1100" dirty="0"/>
              <a:t>, Korea</a:t>
            </a:r>
            <a:endParaRPr lang="en-GB" sz="1100" dirty="0"/>
          </a:p>
          <a:p>
            <a:pPr marL="0" indent="0">
              <a:spcBef>
                <a:spcPts val="0"/>
              </a:spcBef>
              <a:buNone/>
            </a:pPr>
            <a:r>
              <a:rPr lang="en-US" sz="1100" dirty="0"/>
              <a:t>Terry </a:t>
            </a:r>
            <a:r>
              <a:rPr lang="en-US" sz="1100" dirty="0" err="1"/>
              <a:t>Kenakin</a:t>
            </a:r>
            <a:r>
              <a:rPr lang="en-US" sz="1100" dirty="0"/>
              <a:t>, USA</a:t>
            </a:r>
            <a:endParaRPr lang="en-GB" sz="1100" dirty="0"/>
          </a:p>
          <a:p>
            <a:pPr marL="0" indent="0">
              <a:spcBef>
                <a:spcPts val="0"/>
              </a:spcBef>
              <a:buNone/>
            </a:pPr>
            <a:r>
              <a:rPr lang="en-US" sz="1100" dirty="0"/>
              <a:t>Janos Kiss, Hungary</a:t>
            </a:r>
            <a:endParaRPr lang="en-GB" sz="1100" dirty="0"/>
          </a:p>
          <a:p>
            <a:pPr marL="0" indent="0">
              <a:spcBef>
                <a:spcPts val="0"/>
              </a:spcBef>
              <a:buNone/>
            </a:pPr>
            <a:r>
              <a:rPr lang="en-US" sz="1100" dirty="0"/>
              <a:t>Stefan Knapp, UK</a:t>
            </a:r>
            <a:endParaRPr lang="en-GB" sz="1100" dirty="0"/>
          </a:p>
          <a:p>
            <a:pPr marL="0" indent="0">
              <a:spcBef>
                <a:spcPts val="0"/>
              </a:spcBef>
              <a:buNone/>
            </a:pPr>
            <a:r>
              <a:rPr lang="en-US" sz="1100" dirty="0"/>
              <a:t>Andrew Knight, UK</a:t>
            </a:r>
          </a:p>
          <a:p>
            <a:pPr marL="0" indent="0">
              <a:spcBef>
                <a:spcPts val="0"/>
              </a:spcBef>
              <a:buNone/>
            </a:pPr>
            <a:r>
              <a:rPr lang="en-US" sz="1100" dirty="0"/>
              <a:t>Chris Langmead, Australia</a:t>
            </a:r>
          </a:p>
          <a:p>
            <a:pPr marL="0" indent="0">
              <a:spcBef>
                <a:spcPts val="0"/>
              </a:spcBef>
              <a:buNone/>
            </a:pPr>
            <a:r>
              <a:rPr lang="en-US" sz="1100" dirty="0"/>
              <a:t>Vincent </a:t>
            </a:r>
            <a:r>
              <a:rPr lang="en-US" sz="1100" dirty="0" err="1"/>
              <a:t>Laudet</a:t>
            </a:r>
            <a:r>
              <a:rPr lang="en-US" sz="1100" dirty="0"/>
              <a:t>, France</a:t>
            </a:r>
          </a:p>
          <a:p>
            <a:pPr marL="0" indent="0">
              <a:spcBef>
                <a:spcPts val="0"/>
              </a:spcBef>
              <a:buNone/>
            </a:pPr>
            <a:r>
              <a:rPr lang="en-US" sz="1100" dirty="0"/>
              <a:t>Margaret (Mandy) MacLean, UK</a:t>
            </a:r>
          </a:p>
          <a:p>
            <a:pPr marL="0" indent="0">
              <a:spcBef>
                <a:spcPts val="0"/>
              </a:spcBef>
              <a:buNone/>
            </a:pPr>
            <a:r>
              <a:rPr lang="en-GB" sz="1100" dirty="0"/>
              <a:t>Neil </a:t>
            </a:r>
            <a:r>
              <a:rPr lang="en-GB" sz="1100" dirty="0" err="1"/>
              <a:t>Marrion</a:t>
            </a:r>
            <a:r>
              <a:rPr lang="en-GB" sz="1100" dirty="0"/>
              <a:t>, UK</a:t>
            </a:r>
          </a:p>
          <a:p>
            <a:pPr marL="0" indent="0">
              <a:spcBef>
                <a:spcPts val="0"/>
              </a:spcBef>
              <a:buNone/>
            </a:pPr>
            <a:r>
              <a:rPr lang="en-US" sz="1100" dirty="0"/>
              <a:t>Fiona Marshall, UK</a:t>
            </a:r>
            <a:endParaRPr lang="en-GB" sz="1100" dirty="0"/>
          </a:p>
          <a:p>
            <a:pPr marL="0" indent="0">
              <a:spcBef>
                <a:spcPts val="0"/>
              </a:spcBef>
              <a:buNone/>
            </a:pPr>
            <a:r>
              <a:rPr lang="en-US" sz="1100" dirty="0"/>
              <a:t>Alistair </a:t>
            </a:r>
            <a:r>
              <a:rPr lang="en-US" sz="1100" dirty="0" err="1"/>
              <a:t>Mathie</a:t>
            </a:r>
            <a:r>
              <a:rPr lang="en-US" sz="1100" dirty="0"/>
              <a:t>, UK</a:t>
            </a:r>
            <a:endParaRPr lang="en-GB" sz="1100" dirty="0"/>
          </a:p>
          <a:p>
            <a:pPr marL="0" indent="0">
              <a:spcBef>
                <a:spcPts val="0"/>
              </a:spcBef>
              <a:buNone/>
            </a:pPr>
            <a:r>
              <a:rPr lang="en-US" sz="1100" dirty="0"/>
              <a:t>Ian McGrath, UK</a:t>
            </a:r>
            <a:endParaRPr lang="en-GB" sz="1100" dirty="0"/>
          </a:p>
          <a:p>
            <a:pPr marL="0" indent="0">
              <a:spcBef>
                <a:spcPts val="0"/>
              </a:spcBef>
              <a:buNone/>
            </a:pPr>
            <a:r>
              <a:rPr lang="en-US" sz="1100" dirty="0"/>
              <a:t>Graeme Milligan, UK</a:t>
            </a:r>
          </a:p>
          <a:p>
            <a:pPr marL="0" indent="0">
              <a:spcBef>
                <a:spcPts val="0"/>
              </a:spcBef>
              <a:buNone/>
            </a:pPr>
            <a:r>
              <a:rPr lang="en-GB" sz="1100" dirty="0"/>
              <a:t>Richard </a:t>
            </a:r>
            <a:r>
              <a:rPr lang="en-GB" sz="1100" dirty="0" err="1"/>
              <a:t>Neubig</a:t>
            </a:r>
            <a:r>
              <a:rPr lang="en-GB" sz="1100" dirty="0"/>
              <a:t>, USA</a:t>
            </a:r>
          </a:p>
          <a:p>
            <a:pPr marL="0" indent="0">
              <a:spcBef>
                <a:spcPts val="0"/>
              </a:spcBef>
              <a:buNone/>
            </a:pPr>
            <a:r>
              <a:rPr lang="en-US" sz="1100" dirty="0"/>
              <a:t>Stefan </a:t>
            </a:r>
            <a:r>
              <a:rPr lang="en-US" sz="1100" dirty="0" err="1"/>
              <a:t>Offermanns</a:t>
            </a:r>
            <a:r>
              <a:rPr lang="en-US" sz="1100" dirty="0"/>
              <a:t>, Germany</a:t>
            </a:r>
            <a:endParaRPr lang="en-GB" sz="1100" dirty="0"/>
          </a:p>
          <a:p>
            <a:pPr marL="0" indent="0">
              <a:spcBef>
                <a:spcPts val="0"/>
              </a:spcBef>
              <a:buNone/>
            </a:pPr>
            <a:r>
              <a:rPr lang="en-US" sz="1100" dirty="0"/>
              <a:t>Richard Olsen, USA</a:t>
            </a:r>
          </a:p>
          <a:p>
            <a:pPr marL="0" indent="0">
              <a:spcBef>
                <a:spcPts val="0"/>
              </a:spcBef>
              <a:buNone/>
            </a:pPr>
            <a:r>
              <a:rPr lang="en-GB" sz="1100" dirty="0"/>
              <a:t>Jean-Philippe Pin, France </a:t>
            </a:r>
          </a:p>
          <a:p>
            <a:pPr marL="0" indent="0">
              <a:spcBef>
                <a:spcPts val="0"/>
              </a:spcBef>
              <a:buNone/>
            </a:pPr>
            <a:r>
              <a:rPr lang="en-US" sz="1100" dirty="0" err="1"/>
              <a:t>Helgi</a:t>
            </a:r>
            <a:r>
              <a:rPr lang="en-US" sz="1100" dirty="0"/>
              <a:t> </a:t>
            </a:r>
            <a:r>
              <a:rPr lang="en-US" sz="1100" dirty="0" err="1"/>
              <a:t>Schiöth</a:t>
            </a:r>
            <a:r>
              <a:rPr lang="en-US" sz="1100" dirty="0"/>
              <a:t>, Sweden</a:t>
            </a:r>
            <a:endParaRPr lang="en-GB" sz="1100" dirty="0"/>
          </a:p>
          <a:p>
            <a:pPr marL="0" indent="0">
              <a:spcBef>
                <a:spcPts val="0"/>
              </a:spcBef>
              <a:buNone/>
            </a:pPr>
            <a:r>
              <a:rPr lang="en-US" sz="1100" dirty="0"/>
              <a:t>David </a:t>
            </a:r>
            <a:r>
              <a:rPr lang="en-US" sz="1100" dirty="0" err="1"/>
              <a:t>Searls</a:t>
            </a:r>
            <a:r>
              <a:rPr lang="en-US" sz="1100" dirty="0"/>
              <a:t>, USA</a:t>
            </a:r>
          </a:p>
          <a:p>
            <a:pPr marL="0" indent="0">
              <a:spcBef>
                <a:spcPts val="0"/>
              </a:spcBef>
              <a:buNone/>
            </a:pPr>
            <a:r>
              <a:rPr lang="en-US" sz="1100" dirty="0"/>
              <a:t>Graeme </a:t>
            </a:r>
            <a:r>
              <a:rPr lang="en-US" sz="1100" dirty="0" err="1"/>
              <a:t>Semple</a:t>
            </a:r>
            <a:r>
              <a:rPr lang="en-US" sz="1100" dirty="0"/>
              <a:t>, USA</a:t>
            </a:r>
          </a:p>
          <a:p>
            <a:pPr marL="0" indent="0">
              <a:spcBef>
                <a:spcPts val="0"/>
              </a:spcBef>
              <a:buNone/>
            </a:pPr>
            <a:r>
              <a:rPr lang="en-GB" sz="1100" dirty="0"/>
              <a:t>Patrick M. Sexton, Australia</a:t>
            </a:r>
          </a:p>
          <a:p>
            <a:pPr marL="0" indent="0">
              <a:spcBef>
                <a:spcPts val="0"/>
              </a:spcBef>
              <a:buNone/>
            </a:pPr>
            <a:r>
              <a:rPr lang="en-GB" sz="1100" dirty="0"/>
              <a:t>Joanna L. Sharman, UK</a:t>
            </a:r>
          </a:p>
          <a:p>
            <a:pPr marL="0" indent="0">
              <a:spcBef>
                <a:spcPts val="0"/>
              </a:spcBef>
              <a:buNone/>
            </a:pPr>
            <a:r>
              <a:rPr lang="en-GB" sz="1100" dirty="0"/>
              <a:t>Christopher </a:t>
            </a:r>
            <a:r>
              <a:rPr lang="en-GB" sz="1100" dirty="0" err="1"/>
              <a:t>Southan</a:t>
            </a:r>
            <a:r>
              <a:rPr lang="en-GB" sz="1100" dirty="0"/>
              <a:t>, Sweden </a:t>
            </a:r>
          </a:p>
          <a:p>
            <a:pPr marL="0" indent="0">
              <a:spcBef>
                <a:spcPts val="0"/>
              </a:spcBef>
              <a:buNone/>
            </a:pPr>
            <a:r>
              <a:rPr lang="en-US" sz="1100" dirty="0"/>
              <a:t>Roland </a:t>
            </a:r>
            <a:r>
              <a:rPr lang="en-US" sz="1100" dirty="0" err="1"/>
              <a:t>Staal</a:t>
            </a:r>
            <a:r>
              <a:rPr lang="en-US" sz="1100" dirty="0"/>
              <a:t>, USA</a:t>
            </a:r>
            <a:endParaRPr lang="en-GB" sz="1100" dirty="0"/>
          </a:p>
          <a:p>
            <a:pPr marL="0" indent="0">
              <a:spcBef>
                <a:spcPts val="0"/>
              </a:spcBef>
              <a:buNone/>
            </a:pPr>
            <a:r>
              <a:rPr lang="en-US" sz="1100" dirty="0"/>
              <a:t>Bart </a:t>
            </a:r>
            <a:r>
              <a:rPr lang="en-US" sz="1100" dirty="0" err="1"/>
              <a:t>Staels</a:t>
            </a:r>
            <a:r>
              <a:rPr lang="en-US" sz="1100" dirty="0"/>
              <a:t>, France</a:t>
            </a:r>
          </a:p>
          <a:p>
            <a:pPr marL="0" indent="0">
              <a:spcBef>
                <a:spcPts val="0"/>
              </a:spcBef>
              <a:buNone/>
            </a:pPr>
            <a:r>
              <a:rPr lang="en-US" sz="1100" dirty="0"/>
              <a:t>Georg </a:t>
            </a:r>
            <a:r>
              <a:rPr lang="en-US" sz="1100" dirty="0" err="1"/>
              <a:t>Terstappen</a:t>
            </a:r>
            <a:r>
              <a:rPr lang="en-US" sz="1100" dirty="0"/>
              <a:t>, Germany</a:t>
            </a:r>
          </a:p>
          <a:p>
            <a:pPr marL="0" indent="0">
              <a:spcBef>
                <a:spcPts val="0"/>
              </a:spcBef>
              <a:buNone/>
            </a:pPr>
            <a:r>
              <a:rPr lang="en-GB" sz="1100" dirty="0"/>
              <a:t>Katerina </a:t>
            </a:r>
            <a:r>
              <a:rPr lang="en-GB" sz="1100" dirty="0" err="1"/>
              <a:t>Tiligada</a:t>
            </a:r>
            <a:r>
              <a:rPr lang="en-GB" sz="1100" dirty="0"/>
              <a:t>, Greece</a:t>
            </a:r>
          </a:p>
          <a:p>
            <a:pPr marL="0" indent="0">
              <a:spcBef>
                <a:spcPts val="0"/>
              </a:spcBef>
              <a:buNone/>
            </a:pPr>
            <a:r>
              <a:rPr lang="en-US" sz="1100" dirty="0"/>
              <a:t>Mary </a:t>
            </a:r>
            <a:r>
              <a:rPr lang="en-US" sz="1100" dirty="0" err="1"/>
              <a:t>Vore</a:t>
            </a:r>
            <a:r>
              <a:rPr lang="en-US" sz="1100" dirty="0"/>
              <a:t>, USA</a:t>
            </a:r>
          </a:p>
          <a:p>
            <a:pPr marL="0" indent="0">
              <a:spcBef>
                <a:spcPts val="0"/>
              </a:spcBef>
              <a:buNone/>
            </a:pPr>
            <a:endParaRPr lang="en-US" sz="1100" dirty="0"/>
          </a:p>
          <a:p>
            <a:pPr marL="0" indent="0">
              <a:spcBef>
                <a:spcPts val="0"/>
              </a:spcBef>
              <a:buNone/>
            </a:pPr>
            <a:r>
              <a:rPr lang="en-US" sz="1200" b="1" dirty="0"/>
              <a:t>Clinical Translational Pharmacology Group                              </a:t>
            </a:r>
            <a:r>
              <a:rPr lang="en-US" sz="1100" dirty="0"/>
              <a:t>Ed </a:t>
            </a:r>
            <a:r>
              <a:rPr lang="en-US" sz="1100" dirty="0" err="1"/>
              <a:t>Bullmore</a:t>
            </a:r>
            <a:r>
              <a:rPr lang="en-US" sz="1100" dirty="0"/>
              <a:t>, UK</a:t>
            </a:r>
            <a:endParaRPr lang="en-GB" sz="1100" dirty="0"/>
          </a:p>
          <a:p>
            <a:pPr marL="0" indent="0">
              <a:spcBef>
                <a:spcPts val="0"/>
              </a:spcBef>
              <a:buNone/>
            </a:pPr>
            <a:r>
              <a:rPr lang="en-US" sz="1100" dirty="0"/>
              <a:t>Robert Dow, UK</a:t>
            </a:r>
            <a:endParaRPr lang="en-GB" sz="1100" dirty="0"/>
          </a:p>
          <a:p>
            <a:pPr marL="0" indent="0">
              <a:spcBef>
                <a:spcPts val="0"/>
              </a:spcBef>
              <a:buNone/>
            </a:pPr>
            <a:r>
              <a:rPr lang="en-US" sz="1100" dirty="0"/>
              <a:t>Garrett Fitzgerald, USA</a:t>
            </a:r>
            <a:endParaRPr lang="en-GB" sz="1100" dirty="0"/>
          </a:p>
          <a:p>
            <a:pPr marL="0" indent="0">
              <a:spcBef>
                <a:spcPts val="0"/>
              </a:spcBef>
              <a:buNone/>
            </a:pPr>
            <a:r>
              <a:rPr lang="en-US" sz="1100" dirty="0"/>
              <a:t>Alex Phipps, UK</a:t>
            </a:r>
            <a:endParaRPr lang="en-GB" sz="1100" dirty="0"/>
          </a:p>
          <a:p>
            <a:pPr marL="0" indent="0">
              <a:spcBef>
                <a:spcPts val="0"/>
              </a:spcBef>
              <a:buNone/>
            </a:pPr>
            <a:r>
              <a:rPr lang="en-US" sz="1100" dirty="0"/>
              <a:t>Patrick du </a:t>
            </a:r>
            <a:r>
              <a:rPr lang="en-US" sz="1100" dirty="0" err="1"/>
              <a:t>Souich</a:t>
            </a:r>
            <a:r>
              <a:rPr lang="en-US" sz="1100" dirty="0"/>
              <a:t>, Canada</a:t>
            </a:r>
            <a:endParaRPr lang="en-GB" sz="1100" dirty="0"/>
          </a:p>
          <a:p>
            <a:pPr marL="0" indent="0">
              <a:spcBef>
                <a:spcPts val="0"/>
              </a:spcBef>
              <a:buNone/>
            </a:pPr>
            <a:r>
              <a:rPr lang="en-US" sz="1100" dirty="0"/>
              <a:t>David Webb, UK</a:t>
            </a:r>
            <a:endParaRPr lang="en-GB" sz="1100" dirty="0"/>
          </a:p>
          <a:p>
            <a:pPr marL="0" indent="0">
              <a:spcBef>
                <a:spcPts val="0"/>
              </a:spcBef>
              <a:buNone/>
            </a:pPr>
            <a:r>
              <a:rPr lang="en-US" sz="1100" dirty="0"/>
              <a:t>Don </a:t>
            </a:r>
            <a:r>
              <a:rPr lang="en-US" sz="1100" dirty="0" err="1"/>
              <a:t>Birkett</a:t>
            </a:r>
            <a:r>
              <a:rPr lang="en-US" sz="1100" dirty="0"/>
              <a:t>, Australia</a:t>
            </a:r>
            <a:endParaRPr lang="en-GB" sz="1100" dirty="0"/>
          </a:p>
          <a:p>
            <a:pPr marL="0" indent="0">
              <a:spcBef>
                <a:spcPts val="0"/>
              </a:spcBef>
              <a:buNone/>
            </a:pPr>
            <a:endParaRPr lang="en-GB" sz="1200" dirty="0"/>
          </a:p>
        </p:txBody>
      </p:sp>
    </p:spTree>
    <p:extLst>
      <p:ext uri="{BB962C8B-B14F-4D97-AF65-F5344CB8AC3E}">
        <p14:creationId xmlns:p14="http://schemas.microsoft.com/office/powerpoint/2010/main" val="764420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NC-IUPHAR subcommittees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428335795"/>
              </p:ext>
            </p:extLst>
          </p:nvPr>
        </p:nvGraphicFramePr>
        <p:xfrm>
          <a:off x="60959" y="1521556"/>
          <a:ext cx="9029700" cy="5317320"/>
        </p:xfrm>
        <a:graphic>
          <a:graphicData uri="http://schemas.openxmlformats.org/drawingml/2006/table">
            <a:tbl>
              <a:tblPr>
                <a:tableStyleId>{5C22544A-7EE6-4342-B048-85BDC9FD1C3A}</a:tableStyleId>
              </a:tblPr>
              <a:tblGrid>
                <a:gridCol w="3009900">
                  <a:extLst>
                    <a:ext uri="{9D8B030D-6E8A-4147-A177-3AD203B41FA5}">
                      <a16:colId xmlns:a16="http://schemas.microsoft.com/office/drawing/2014/main" val="20000"/>
                    </a:ext>
                  </a:extLst>
                </a:gridCol>
                <a:gridCol w="3009900">
                  <a:extLst>
                    <a:ext uri="{9D8B030D-6E8A-4147-A177-3AD203B41FA5}">
                      <a16:colId xmlns:a16="http://schemas.microsoft.com/office/drawing/2014/main" val="20001"/>
                    </a:ext>
                  </a:extLst>
                </a:gridCol>
                <a:gridCol w="3009900">
                  <a:extLst>
                    <a:ext uri="{9D8B030D-6E8A-4147-A177-3AD203B41FA5}">
                      <a16:colId xmlns:a16="http://schemas.microsoft.com/office/drawing/2014/main" val="20002"/>
                    </a:ext>
                  </a:extLst>
                </a:gridCol>
              </a:tblGrid>
              <a:tr h="255748">
                <a:tc gridSpan="3">
                  <a:txBody>
                    <a:bodyPr/>
                    <a:lstStyle/>
                    <a:p>
                      <a:pPr marL="108000" indent="0">
                        <a:lnSpc>
                          <a:spcPct val="100000"/>
                        </a:lnSpc>
                        <a:spcBef>
                          <a:spcPts val="0"/>
                        </a:spcBef>
                        <a:spcAft>
                          <a:spcPts val="0"/>
                        </a:spcAft>
                      </a:pPr>
                      <a:r>
                        <a:rPr lang="en-GB" sz="1800" b="1" dirty="0">
                          <a:effectLst/>
                          <a:latin typeface="+mj-lt"/>
                        </a:rPr>
                        <a:t>NC-IUPHAR Subcommittee Chairs/Liaisons (96 subcommittees; &gt;500 scientists)</a:t>
                      </a:r>
                    </a:p>
                    <a:p>
                      <a:pPr marL="108000" indent="0">
                        <a:lnSpc>
                          <a:spcPct val="100000"/>
                        </a:lnSpc>
                        <a:spcBef>
                          <a:spcPts val="0"/>
                        </a:spcBef>
                        <a:spcAft>
                          <a:spcPts val="0"/>
                        </a:spcAft>
                      </a:pPr>
                      <a:endParaRPr lang="en-GB" sz="700" dirty="0">
                        <a:effectLst/>
                        <a:latin typeface="+mj-lt"/>
                      </a:endParaRPr>
                    </a:p>
                    <a:p>
                      <a:pPr marL="108000" indent="0">
                        <a:lnSpc>
                          <a:spcPct val="100000"/>
                        </a:lnSpc>
                        <a:spcBef>
                          <a:spcPts val="0"/>
                        </a:spcBef>
                        <a:spcAft>
                          <a:spcPts val="0"/>
                        </a:spcAft>
                      </a:pPr>
                      <a:r>
                        <a:rPr lang="en-GB" sz="700" b="1" dirty="0">
                          <a:effectLst/>
                          <a:latin typeface="+mj-lt"/>
                        </a:rPr>
                        <a:t>G protein-coupled receptors Subcommittees</a:t>
                      </a:r>
                      <a:endParaRPr lang="en-GB" sz="700" b="1"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108000">
                <a:tc>
                  <a:txBody>
                    <a:bodyPr/>
                    <a:lstStyle/>
                    <a:p>
                      <a:pPr marL="108000" indent="0">
                        <a:lnSpc>
                          <a:spcPct val="100000"/>
                        </a:lnSpc>
                        <a:spcBef>
                          <a:spcPts val="0"/>
                        </a:spcBef>
                        <a:spcAft>
                          <a:spcPts val="0"/>
                        </a:spcAft>
                      </a:pPr>
                      <a:r>
                        <a:rPr lang="en-GB" sz="700" dirty="0">
                          <a:effectLst/>
                          <a:latin typeface="+mj-lt"/>
                        </a:rPr>
                        <a:t>5-Hydroxytryptamine: Nick Barnes, John </a:t>
                      </a:r>
                      <a:r>
                        <a:rPr lang="en-GB" sz="700" dirty="0" err="1">
                          <a:effectLst/>
                          <a:latin typeface="+mj-lt"/>
                        </a:rPr>
                        <a:t>Neumaier</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a:effectLst/>
                          <a:latin typeface="+mj-lt"/>
                        </a:rPr>
                        <a:t>Acetylcholine (muscarinic): Arthur Christopoulos</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a:effectLst/>
                          <a:latin typeface="+mj-lt"/>
                        </a:rPr>
                        <a:t>Adenosine: Adriaan Izjerman</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8000">
                <a:tc>
                  <a:txBody>
                    <a:bodyPr/>
                    <a:lstStyle/>
                    <a:p>
                      <a:pPr marL="108000" indent="0">
                        <a:lnSpc>
                          <a:spcPct val="100000"/>
                        </a:lnSpc>
                        <a:spcBef>
                          <a:spcPts val="0"/>
                        </a:spcBef>
                        <a:spcAft>
                          <a:spcPts val="0"/>
                        </a:spcAft>
                      </a:pPr>
                      <a:r>
                        <a:rPr lang="en-GB" sz="700" dirty="0">
                          <a:effectLst/>
                          <a:latin typeface="+mj-lt"/>
                        </a:rPr>
                        <a:t>alpha</a:t>
                      </a:r>
                      <a:r>
                        <a:rPr lang="en-GB" sz="700" baseline="-25000" dirty="0">
                          <a:effectLst/>
                          <a:latin typeface="+mj-lt"/>
                        </a:rPr>
                        <a:t>1</a:t>
                      </a:r>
                      <a:r>
                        <a:rPr lang="en-GB" sz="700" dirty="0">
                          <a:effectLst/>
                          <a:latin typeface="+mj-lt"/>
                        </a:rPr>
                        <a:t>-adrenoceptors: Dianne Perez</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a:effectLst/>
                          <a:latin typeface="+mj-lt"/>
                        </a:rPr>
                        <a:t>alpha</a:t>
                      </a:r>
                      <a:r>
                        <a:rPr lang="en-GB" sz="700" baseline="-25000">
                          <a:effectLst/>
                          <a:latin typeface="+mj-lt"/>
                        </a:rPr>
                        <a:t>2</a:t>
                      </a:r>
                      <a:r>
                        <a:rPr lang="en-GB" sz="700">
                          <a:effectLst/>
                          <a:latin typeface="+mj-lt"/>
                        </a:rPr>
                        <a:t>-adrenoceptors: VACANT</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a:effectLst/>
                          <a:latin typeface="+mj-lt"/>
                        </a:rPr>
                        <a:t>Angiotensin: Sadashiva Karnik</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8000">
                <a:tc>
                  <a:txBody>
                    <a:bodyPr/>
                    <a:lstStyle/>
                    <a:p>
                      <a:pPr marL="108000" indent="0">
                        <a:lnSpc>
                          <a:spcPct val="100000"/>
                        </a:lnSpc>
                        <a:spcBef>
                          <a:spcPts val="0"/>
                        </a:spcBef>
                        <a:spcAft>
                          <a:spcPts val="0"/>
                        </a:spcAft>
                      </a:pPr>
                      <a:r>
                        <a:rPr lang="en-GB" sz="700" dirty="0" err="1">
                          <a:effectLst/>
                          <a:latin typeface="+mj-lt"/>
                        </a:rPr>
                        <a:t>Apelin</a:t>
                      </a:r>
                      <a:r>
                        <a:rPr lang="en-GB" sz="700" dirty="0">
                          <a:effectLst/>
                          <a:latin typeface="+mj-lt"/>
                        </a:rPr>
                        <a:t>: Anthony Davenport</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a:effectLst/>
                          <a:latin typeface="+mj-lt"/>
                        </a:rPr>
                        <a:t>beta-adrenoceptors: Terry Hébert</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a:effectLst/>
                          <a:latin typeface="+mj-lt"/>
                        </a:rPr>
                        <a:t>Bile acid: Anthony Davenport</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08000">
                <a:tc>
                  <a:txBody>
                    <a:bodyPr/>
                    <a:lstStyle/>
                    <a:p>
                      <a:pPr marL="108000" indent="0">
                        <a:lnSpc>
                          <a:spcPct val="100000"/>
                        </a:lnSpc>
                        <a:spcBef>
                          <a:spcPts val="0"/>
                        </a:spcBef>
                        <a:spcAft>
                          <a:spcPts val="0"/>
                        </a:spcAft>
                      </a:pPr>
                      <a:r>
                        <a:rPr lang="en-GB" sz="700" dirty="0" err="1">
                          <a:effectLst/>
                          <a:latin typeface="+mj-lt"/>
                        </a:rPr>
                        <a:t>Bombesin</a:t>
                      </a:r>
                      <a:r>
                        <a:rPr lang="en-GB" sz="700" dirty="0">
                          <a:effectLst/>
                          <a:latin typeface="+mj-lt"/>
                        </a:rPr>
                        <a:t>: Robert Jensen</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dirty="0">
                          <a:effectLst/>
                          <a:latin typeface="+mj-lt"/>
                        </a:rPr>
                        <a:t>Bradykinin: VACANT</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a:effectLst/>
                          <a:latin typeface="+mj-lt"/>
                        </a:rPr>
                        <a:t>Calcitonin: Debbie Hay, David Poyner</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08000">
                <a:tc>
                  <a:txBody>
                    <a:bodyPr/>
                    <a:lstStyle/>
                    <a:p>
                      <a:pPr marL="108000" indent="0">
                        <a:lnSpc>
                          <a:spcPct val="100000"/>
                        </a:lnSpc>
                        <a:spcBef>
                          <a:spcPts val="0"/>
                        </a:spcBef>
                        <a:spcAft>
                          <a:spcPts val="0"/>
                        </a:spcAft>
                      </a:pPr>
                      <a:r>
                        <a:rPr lang="en-GB" sz="700" dirty="0">
                          <a:effectLst/>
                          <a:latin typeface="+mj-lt"/>
                        </a:rPr>
                        <a:t>Calcium-sensing: Ed Brown, Hans </a:t>
                      </a:r>
                      <a:r>
                        <a:rPr lang="en-GB" sz="700" dirty="0" err="1">
                          <a:effectLst/>
                          <a:latin typeface="+mj-lt"/>
                        </a:rPr>
                        <a:t>Bräuner</a:t>
                      </a:r>
                      <a:r>
                        <a:rPr lang="en-GB" sz="700" dirty="0">
                          <a:effectLst/>
                          <a:latin typeface="+mj-lt"/>
                        </a:rPr>
                        <a:t>-Osborne</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dirty="0">
                          <a:effectLst/>
                          <a:latin typeface="+mj-lt"/>
                        </a:rPr>
                        <a:t>Cannabinoid: Roger </a:t>
                      </a:r>
                      <a:r>
                        <a:rPr lang="en-GB" sz="700" dirty="0" err="1">
                          <a:effectLst/>
                          <a:latin typeface="+mj-lt"/>
                        </a:rPr>
                        <a:t>Pertwee</a:t>
                      </a:r>
                      <a:r>
                        <a:rPr lang="en-GB" sz="700" dirty="0">
                          <a:effectLst/>
                          <a:latin typeface="+mj-lt"/>
                        </a:rPr>
                        <a:t>, </a:t>
                      </a:r>
                      <a:r>
                        <a:rPr lang="en-GB" sz="700" dirty="0" err="1">
                          <a:effectLst/>
                          <a:latin typeface="+mj-lt"/>
                        </a:rPr>
                        <a:t>Allyn</a:t>
                      </a:r>
                      <a:r>
                        <a:rPr lang="en-GB" sz="700" dirty="0">
                          <a:effectLst/>
                          <a:latin typeface="+mj-lt"/>
                        </a:rPr>
                        <a:t> </a:t>
                      </a:r>
                      <a:r>
                        <a:rPr lang="en-GB" sz="700" dirty="0" err="1">
                          <a:effectLst/>
                          <a:latin typeface="+mj-lt"/>
                        </a:rPr>
                        <a:t>Howlett</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a:effectLst/>
                          <a:latin typeface="+mj-lt"/>
                        </a:rPr>
                        <a:t>Chemokine: Philip Murphy</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08000">
                <a:tc>
                  <a:txBody>
                    <a:bodyPr/>
                    <a:lstStyle/>
                    <a:p>
                      <a:pPr marL="108000" indent="0">
                        <a:lnSpc>
                          <a:spcPct val="100000"/>
                        </a:lnSpc>
                        <a:spcBef>
                          <a:spcPts val="0"/>
                        </a:spcBef>
                        <a:spcAft>
                          <a:spcPts val="0"/>
                        </a:spcAft>
                      </a:pPr>
                      <a:r>
                        <a:rPr lang="en-GB" sz="700" dirty="0">
                          <a:effectLst/>
                          <a:latin typeface="+mj-lt"/>
                        </a:rPr>
                        <a:t>Cholecystokinin: Laurence Miller</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dirty="0">
                          <a:effectLst/>
                          <a:latin typeface="+mj-lt"/>
                        </a:rPr>
                        <a:t>Complement peptide: Peter Monk</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a:effectLst/>
                          <a:latin typeface="+mj-lt"/>
                        </a:rPr>
                        <a:t>Corticotropin-releasing factor: Richard Hauger, Frank Dautzenberg</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08000">
                <a:tc>
                  <a:txBody>
                    <a:bodyPr/>
                    <a:lstStyle/>
                    <a:p>
                      <a:pPr marL="108000" indent="0">
                        <a:lnSpc>
                          <a:spcPct val="100000"/>
                        </a:lnSpc>
                        <a:spcBef>
                          <a:spcPts val="0"/>
                        </a:spcBef>
                        <a:spcAft>
                          <a:spcPts val="0"/>
                        </a:spcAft>
                      </a:pPr>
                      <a:r>
                        <a:rPr lang="en-GB" sz="700" dirty="0">
                          <a:effectLst/>
                          <a:latin typeface="+mj-lt"/>
                        </a:rPr>
                        <a:t>Dopamine: Raul </a:t>
                      </a:r>
                      <a:r>
                        <a:rPr lang="en-GB" sz="700" dirty="0" err="1">
                          <a:effectLst/>
                          <a:latin typeface="+mj-lt"/>
                        </a:rPr>
                        <a:t>Gainetdinov</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a:effectLst/>
                          <a:latin typeface="+mj-lt"/>
                        </a:rPr>
                        <a:t>Endothelin: Anthony Davenport</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a:effectLst/>
                          <a:latin typeface="+mj-lt"/>
                        </a:rPr>
                        <a:t>Estrogen (G protein coupled): VACANT</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08000">
                <a:tc>
                  <a:txBody>
                    <a:bodyPr/>
                    <a:lstStyle/>
                    <a:p>
                      <a:pPr marL="108000" indent="0">
                        <a:lnSpc>
                          <a:spcPct val="100000"/>
                        </a:lnSpc>
                        <a:spcBef>
                          <a:spcPts val="0"/>
                        </a:spcBef>
                        <a:spcAft>
                          <a:spcPts val="0"/>
                        </a:spcAft>
                      </a:pPr>
                      <a:r>
                        <a:rPr lang="en-GB" sz="700" dirty="0" err="1">
                          <a:effectLst/>
                          <a:latin typeface="+mj-lt"/>
                        </a:rPr>
                        <a:t>Formylpeptide</a:t>
                      </a:r>
                      <a:r>
                        <a:rPr lang="en-GB" sz="700" dirty="0">
                          <a:effectLst/>
                          <a:latin typeface="+mj-lt"/>
                        </a:rPr>
                        <a:t> family: Richard Ye</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dirty="0">
                          <a:effectLst/>
                          <a:latin typeface="+mj-lt"/>
                        </a:rPr>
                        <a:t>Free fatty acid: VACANT</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a:effectLst/>
                          <a:latin typeface="+mj-lt"/>
                        </a:rPr>
                        <a:t>Frizzled: Gunnar Schulte</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08000">
                <a:tc>
                  <a:txBody>
                    <a:bodyPr/>
                    <a:lstStyle/>
                    <a:p>
                      <a:pPr marL="108000" indent="0">
                        <a:lnSpc>
                          <a:spcPct val="100000"/>
                        </a:lnSpc>
                        <a:spcBef>
                          <a:spcPts val="0"/>
                        </a:spcBef>
                        <a:spcAft>
                          <a:spcPts val="0"/>
                        </a:spcAft>
                      </a:pPr>
                      <a:r>
                        <a:rPr lang="en-GB" sz="700" dirty="0">
                          <a:effectLst/>
                          <a:latin typeface="+mj-lt"/>
                        </a:rPr>
                        <a:t>GABA</a:t>
                      </a:r>
                      <a:r>
                        <a:rPr lang="en-GB" sz="700" baseline="-25000" dirty="0">
                          <a:effectLst/>
                          <a:latin typeface="+mj-lt"/>
                        </a:rPr>
                        <a:t>B</a:t>
                      </a:r>
                      <a:r>
                        <a:rPr lang="en-GB" sz="700" dirty="0">
                          <a:effectLst/>
                          <a:latin typeface="+mj-lt"/>
                        </a:rPr>
                        <a:t>: Bernhard </a:t>
                      </a:r>
                      <a:r>
                        <a:rPr lang="en-GB" sz="700" dirty="0" err="1">
                          <a:effectLst/>
                          <a:latin typeface="+mj-lt"/>
                        </a:rPr>
                        <a:t>Bettler</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dirty="0" err="1">
                          <a:effectLst/>
                          <a:latin typeface="+mj-lt"/>
                        </a:rPr>
                        <a:t>Galanin</a:t>
                      </a:r>
                      <a:r>
                        <a:rPr lang="en-GB" sz="700" dirty="0">
                          <a:effectLst/>
                          <a:latin typeface="+mj-lt"/>
                        </a:rPr>
                        <a:t>: Andrew </a:t>
                      </a:r>
                      <a:r>
                        <a:rPr lang="en-GB" sz="700" dirty="0" err="1">
                          <a:effectLst/>
                          <a:latin typeface="+mj-lt"/>
                        </a:rPr>
                        <a:t>Gundlach</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a:effectLst/>
                          <a:latin typeface="+mj-lt"/>
                        </a:rPr>
                        <a:t>Ghrelin: Birgitte Holst</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08000">
                <a:tc>
                  <a:txBody>
                    <a:bodyPr/>
                    <a:lstStyle/>
                    <a:p>
                      <a:pPr marL="108000" indent="0">
                        <a:lnSpc>
                          <a:spcPct val="100000"/>
                        </a:lnSpc>
                        <a:spcBef>
                          <a:spcPts val="0"/>
                        </a:spcBef>
                        <a:spcAft>
                          <a:spcPts val="0"/>
                        </a:spcAft>
                      </a:pPr>
                      <a:r>
                        <a:rPr lang="en-GB" sz="700">
                          <a:effectLst/>
                          <a:latin typeface="+mj-lt"/>
                        </a:rPr>
                        <a:t>Glucagon receptor family: Laurence Miller</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dirty="0">
                          <a:effectLst/>
                          <a:latin typeface="+mj-lt"/>
                        </a:rPr>
                        <a:t>Glycoprotein hormone: Deborah </a:t>
                      </a:r>
                      <a:r>
                        <a:rPr lang="en-GB" sz="700" dirty="0" err="1">
                          <a:effectLst/>
                          <a:latin typeface="+mj-lt"/>
                        </a:rPr>
                        <a:t>Segaloff</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a:effectLst/>
                          <a:latin typeface="+mj-lt"/>
                        </a:rPr>
                        <a:t>Gonadotrophin-releasing hormone: Adriaan Ijzerman </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08000">
                <a:tc>
                  <a:txBody>
                    <a:bodyPr/>
                    <a:lstStyle/>
                    <a:p>
                      <a:pPr marL="108000" indent="0">
                        <a:lnSpc>
                          <a:spcPct val="100000"/>
                        </a:lnSpc>
                        <a:spcBef>
                          <a:spcPts val="0"/>
                        </a:spcBef>
                        <a:spcAft>
                          <a:spcPts val="0"/>
                        </a:spcAft>
                      </a:pPr>
                      <a:r>
                        <a:rPr lang="en-GB" sz="700">
                          <a:effectLst/>
                          <a:latin typeface="+mj-lt"/>
                        </a:rPr>
                        <a:t>Histamine: Paul Chazot</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dirty="0" err="1">
                          <a:effectLst/>
                          <a:latin typeface="+mj-lt"/>
                        </a:rPr>
                        <a:t>Hydroxycarboxylic</a:t>
                      </a:r>
                      <a:r>
                        <a:rPr lang="en-GB" sz="700" dirty="0">
                          <a:effectLst/>
                          <a:latin typeface="+mj-lt"/>
                        </a:rPr>
                        <a:t> acid: Stefan </a:t>
                      </a:r>
                      <a:r>
                        <a:rPr lang="en-GB" sz="700" dirty="0" err="1">
                          <a:effectLst/>
                          <a:latin typeface="+mj-lt"/>
                        </a:rPr>
                        <a:t>Offermanns</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a:effectLst/>
                          <a:latin typeface="+mj-lt"/>
                        </a:rPr>
                        <a:t>Kisspeptin: Anthony Davenport</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108000">
                <a:tc>
                  <a:txBody>
                    <a:bodyPr/>
                    <a:lstStyle/>
                    <a:p>
                      <a:pPr marL="108000" indent="0">
                        <a:lnSpc>
                          <a:spcPct val="100000"/>
                        </a:lnSpc>
                        <a:spcBef>
                          <a:spcPts val="0"/>
                        </a:spcBef>
                        <a:spcAft>
                          <a:spcPts val="0"/>
                        </a:spcAft>
                      </a:pPr>
                      <a:r>
                        <a:rPr lang="en-GB" sz="700" dirty="0">
                          <a:effectLst/>
                          <a:latin typeface="+mj-lt"/>
                        </a:rPr>
                        <a:t>Leukotriene: Magnus </a:t>
                      </a:r>
                      <a:r>
                        <a:rPr lang="en-GB" sz="700" dirty="0" err="1">
                          <a:effectLst/>
                          <a:latin typeface="+mj-lt"/>
                        </a:rPr>
                        <a:t>Bäck</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dirty="0" err="1">
                          <a:effectLst/>
                          <a:latin typeface="+mj-lt"/>
                        </a:rPr>
                        <a:t>Lysophospholipid</a:t>
                      </a:r>
                      <a:r>
                        <a:rPr lang="en-GB" sz="700" dirty="0">
                          <a:effectLst/>
                          <a:latin typeface="+mj-lt"/>
                        </a:rPr>
                        <a:t> (LPA): Jerold Chung</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a:effectLst/>
                          <a:latin typeface="+mj-lt"/>
                        </a:rPr>
                        <a:t>Lysophospholipid (S1P): Sarah Spiegel</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08000">
                <a:tc>
                  <a:txBody>
                    <a:bodyPr/>
                    <a:lstStyle/>
                    <a:p>
                      <a:pPr marL="108000" indent="0">
                        <a:lnSpc>
                          <a:spcPct val="100000"/>
                        </a:lnSpc>
                        <a:spcBef>
                          <a:spcPts val="0"/>
                        </a:spcBef>
                        <a:spcAft>
                          <a:spcPts val="0"/>
                        </a:spcAft>
                      </a:pPr>
                      <a:r>
                        <a:rPr lang="en-GB" sz="700" dirty="0">
                          <a:effectLst/>
                          <a:latin typeface="+mj-lt"/>
                        </a:rPr>
                        <a:t>Melanin-concentrating hormone: Jean-Louis </a:t>
                      </a:r>
                      <a:r>
                        <a:rPr lang="en-GB" sz="700" dirty="0" err="1">
                          <a:effectLst/>
                          <a:latin typeface="+mj-lt"/>
                        </a:rPr>
                        <a:t>Nahon</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dirty="0" err="1">
                          <a:effectLst/>
                          <a:latin typeface="+mj-lt"/>
                        </a:rPr>
                        <a:t>Melanocortin</a:t>
                      </a:r>
                      <a:r>
                        <a:rPr lang="en-GB" sz="700" dirty="0">
                          <a:effectLst/>
                          <a:latin typeface="+mj-lt"/>
                        </a:rPr>
                        <a:t>: Tung Fong, </a:t>
                      </a:r>
                      <a:r>
                        <a:rPr lang="en-GB" sz="700" dirty="0" err="1">
                          <a:effectLst/>
                          <a:latin typeface="+mj-lt"/>
                        </a:rPr>
                        <a:t>Helgi</a:t>
                      </a:r>
                      <a:r>
                        <a:rPr lang="en-GB" sz="700" dirty="0">
                          <a:effectLst/>
                          <a:latin typeface="+mj-lt"/>
                        </a:rPr>
                        <a:t> </a:t>
                      </a:r>
                      <a:r>
                        <a:rPr lang="en-GB" sz="700" dirty="0" err="1">
                          <a:effectLst/>
                          <a:latin typeface="+mj-lt"/>
                        </a:rPr>
                        <a:t>Schiöth</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a:effectLst/>
                          <a:latin typeface="+mj-lt"/>
                        </a:rPr>
                        <a:t>Melatonin: Ralf Jockers</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08000">
                <a:tc>
                  <a:txBody>
                    <a:bodyPr/>
                    <a:lstStyle/>
                    <a:p>
                      <a:pPr marL="108000" indent="0">
                        <a:lnSpc>
                          <a:spcPct val="100000"/>
                        </a:lnSpc>
                        <a:spcBef>
                          <a:spcPts val="0"/>
                        </a:spcBef>
                        <a:spcAft>
                          <a:spcPts val="0"/>
                        </a:spcAft>
                      </a:pPr>
                      <a:r>
                        <a:rPr lang="fr-FR" sz="700">
                          <a:effectLst/>
                          <a:latin typeface="+mj-lt"/>
                        </a:rPr>
                        <a:t>Metabotropic glutamate: Jean-Philippe Pin</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dirty="0" err="1">
                          <a:effectLst/>
                          <a:latin typeface="+mj-lt"/>
                        </a:rPr>
                        <a:t>Motilin</a:t>
                      </a:r>
                      <a:r>
                        <a:rPr lang="en-GB" sz="700" dirty="0">
                          <a:effectLst/>
                          <a:latin typeface="+mj-lt"/>
                        </a:rPr>
                        <a:t>: Anthony Davenport</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a:effectLst/>
                          <a:latin typeface="+mj-lt"/>
                        </a:rPr>
                        <a:t>Neuromedin U: Gary Willars</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08000">
                <a:tc>
                  <a:txBody>
                    <a:bodyPr/>
                    <a:lstStyle/>
                    <a:p>
                      <a:pPr marL="108000" indent="0">
                        <a:lnSpc>
                          <a:spcPct val="100000"/>
                        </a:lnSpc>
                        <a:spcBef>
                          <a:spcPts val="0"/>
                        </a:spcBef>
                        <a:spcAft>
                          <a:spcPts val="0"/>
                        </a:spcAft>
                      </a:pPr>
                      <a:r>
                        <a:rPr lang="fr-FR" sz="700">
                          <a:effectLst/>
                          <a:latin typeface="+mj-lt"/>
                        </a:rPr>
                        <a:t>Neuropeptide FF/neuropeptide AF: Jean-Marie Zajac</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dirty="0">
                          <a:effectLst/>
                          <a:latin typeface="+mj-lt"/>
                        </a:rPr>
                        <a:t>Neuropeptide S: </a:t>
                      </a:r>
                      <a:r>
                        <a:rPr lang="en-GB" sz="700" dirty="0" err="1">
                          <a:effectLst/>
                          <a:latin typeface="+mj-lt"/>
                        </a:rPr>
                        <a:t>Girolamo</a:t>
                      </a:r>
                      <a:r>
                        <a:rPr lang="en-GB" sz="700" dirty="0">
                          <a:effectLst/>
                          <a:latin typeface="+mj-lt"/>
                        </a:rPr>
                        <a:t> </a:t>
                      </a:r>
                      <a:r>
                        <a:rPr lang="en-GB" sz="700" dirty="0" err="1">
                          <a:effectLst/>
                          <a:latin typeface="+mj-lt"/>
                        </a:rPr>
                        <a:t>Calơ</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a:effectLst/>
                          <a:latin typeface="+mj-lt"/>
                        </a:rPr>
                        <a:t>Neuropeptide W/neuropeptide B: Anthony Davenport</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08000">
                <a:tc>
                  <a:txBody>
                    <a:bodyPr/>
                    <a:lstStyle/>
                    <a:p>
                      <a:pPr marL="108000" indent="0">
                        <a:lnSpc>
                          <a:spcPct val="100000"/>
                        </a:lnSpc>
                        <a:spcBef>
                          <a:spcPts val="0"/>
                        </a:spcBef>
                        <a:spcAft>
                          <a:spcPts val="0"/>
                        </a:spcAft>
                      </a:pPr>
                      <a:r>
                        <a:rPr lang="en-GB" sz="700">
                          <a:effectLst/>
                          <a:latin typeface="+mj-lt"/>
                        </a:rPr>
                        <a:t>Neuropeptide Y: Dan Larhammar</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dirty="0" err="1">
                          <a:effectLst/>
                          <a:latin typeface="+mj-lt"/>
                        </a:rPr>
                        <a:t>Neurotensin</a:t>
                      </a:r>
                      <a:r>
                        <a:rPr lang="en-GB" sz="700" dirty="0">
                          <a:effectLst/>
                          <a:latin typeface="+mj-lt"/>
                        </a:rPr>
                        <a:t>: Jean </a:t>
                      </a:r>
                      <a:r>
                        <a:rPr lang="en-GB" sz="700" dirty="0" err="1">
                          <a:effectLst/>
                          <a:latin typeface="+mj-lt"/>
                        </a:rPr>
                        <a:t>Mazella</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a:effectLst/>
                          <a:latin typeface="+mj-lt"/>
                        </a:rPr>
                        <a:t>Opioid: Larry Toll</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108000">
                <a:tc>
                  <a:txBody>
                    <a:bodyPr/>
                    <a:lstStyle/>
                    <a:p>
                      <a:pPr marL="108000" indent="0">
                        <a:lnSpc>
                          <a:spcPct val="100000"/>
                        </a:lnSpc>
                        <a:spcBef>
                          <a:spcPts val="0"/>
                        </a:spcBef>
                        <a:spcAft>
                          <a:spcPts val="0"/>
                        </a:spcAft>
                      </a:pPr>
                      <a:r>
                        <a:rPr lang="en-GB" sz="700" dirty="0" err="1">
                          <a:effectLst/>
                          <a:latin typeface="+mj-lt"/>
                        </a:rPr>
                        <a:t>Orexin</a:t>
                      </a:r>
                      <a:r>
                        <a:rPr lang="en-GB" sz="700" dirty="0">
                          <a:effectLst/>
                          <a:latin typeface="+mj-lt"/>
                        </a:rPr>
                        <a:t>: Christopher </a:t>
                      </a:r>
                      <a:r>
                        <a:rPr lang="en-GB" sz="700" dirty="0" err="1">
                          <a:effectLst/>
                          <a:latin typeface="+mj-lt"/>
                        </a:rPr>
                        <a:t>Winrow</a:t>
                      </a:r>
                      <a:r>
                        <a:rPr lang="en-GB" sz="700" dirty="0">
                          <a:effectLst/>
                          <a:latin typeface="+mj-lt"/>
                        </a:rPr>
                        <a:t> </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dirty="0">
                          <a:effectLst/>
                          <a:latin typeface="+mj-lt"/>
                        </a:rPr>
                        <a:t>P2Y: Maria-Pia </a:t>
                      </a:r>
                      <a:r>
                        <a:rPr lang="en-GB" sz="700" dirty="0" err="1">
                          <a:effectLst/>
                          <a:latin typeface="+mj-lt"/>
                        </a:rPr>
                        <a:t>Abbracchio</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fr-FR" sz="700">
                          <a:effectLst/>
                          <a:latin typeface="+mj-lt"/>
                        </a:rPr>
                        <a:t>Parathyroid hormone: Jean-Pierre Vilardaga</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108000">
                <a:tc>
                  <a:txBody>
                    <a:bodyPr/>
                    <a:lstStyle/>
                    <a:p>
                      <a:pPr marL="108000" indent="0">
                        <a:lnSpc>
                          <a:spcPct val="100000"/>
                        </a:lnSpc>
                        <a:spcBef>
                          <a:spcPts val="0"/>
                        </a:spcBef>
                        <a:spcAft>
                          <a:spcPts val="0"/>
                        </a:spcAft>
                      </a:pPr>
                      <a:r>
                        <a:rPr lang="en-GB" sz="700">
                          <a:effectLst/>
                          <a:latin typeface="+mj-lt"/>
                        </a:rPr>
                        <a:t>Peptide P518: Jerome Leprince</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dirty="0">
                          <a:effectLst/>
                          <a:latin typeface="+mj-lt"/>
                        </a:rPr>
                        <a:t>Platelet-activating factor: VACANT</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a:effectLst/>
                          <a:latin typeface="+mj-lt"/>
                        </a:rPr>
                        <a:t>Prokineticin: Philippe Rondard </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108000">
                <a:tc>
                  <a:txBody>
                    <a:bodyPr/>
                    <a:lstStyle/>
                    <a:p>
                      <a:pPr marL="108000" indent="0">
                        <a:lnSpc>
                          <a:spcPct val="100000"/>
                        </a:lnSpc>
                        <a:spcBef>
                          <a:spcPts val="0"/>
                        </a:spcBef>
                        <a:spcAft>
                          <a:spcPts val="0"/>
                        </a:spcAft>
                      </a:pPr>
                      <a:r>
                        <a:rPr lang="en-GB" sz="700">
                          <a:effectLst/>
                          <a:latin typeface="+mj-lt"/>
                        </a:rPr>
                        <a:t>Prolactin-releasing peptide: Helgi Schiöth</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dirty="0" err="1">
                          <a:effectLst/>
                          <a:latin typeface="+mj-lt"/>
                        </a:rPr>
                        <a:t>Prostanoid</a:t>
                      </a:r>
                      <a:r>
                        <a:rPr lang="en-GB" sz="700" dirty="0">
                          <a:effectLst/>
                          <a:latin typeface="+mj-lt"/>
                        </a:rPr>
                        <a:t>: Xavier </a:t>
                      </a:r>
                      <a:r>
                        <a:rPr lang="en-GB" sz="700" dirty="0" err="1">
                          <a:effectLst/>
                          <a:latin typeface="+mj-lt"/>
                        </a:rPr>
                        <a:t>Norel</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dirty="0">
                          <a:effectLst/>
                          <a:latin typeface="+mj-lt"/>
                        </a:rPr>
                        <a:t>Protease-activated: Nigel </a:t>
                      </a:r>
                      <a:r>
                        <a:rPr lang="en-GB" sz="700" dirty="0" err="1">
                          <a:effectLst/>
                          <a:latin typeface="+mj-lt"/>
                        </a:rPr>
                        <a:t>Bunnett</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108000">
                <a:tc>
                  <a:txBody>
                    <a:bodyPr/>
                    <a:lstStyle/>
                    <a:p>
                      <a:pPr marL="108000" indent="0">
                        <a:lnSpc>
                          <a:spcPct val="100000"/>
                        </a:lnSpc>
                        <a:spcBef>
                          <a:spcPts val="0"/>
                        </a:spcBef>
                        <a:spcAft>
                          <a:spcPts val="0"/>
                        </a:spcAft>
                      </a:pPr>
                      <a:r>
                        <a:rPr lang="en-GB" sz="700">
                          <a:effectLst/>
                          <a:latin typeface="+mj-lt"/>
                        </a:rPr>
                        <a:t>Relaxin family peptide: Roger Summers</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dirty="0" err="1">
                          <a:effectLst/>
                          <a:latin typeface="+mj-lt"/>
                        </a:rPr>
                        <a:t>Relaxin</a:t>
                      </a:r>
                      <a:r>
                        <a:rPr lang="en-GB" sz="700" dirty="0">
                          <a:effectLst/>
                          <a:latin typeface="+mj-lt"/>
                        </a:rPr>
                        <a:t>-like: Nick Barker</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dirty="0">
                          <a:effectLst/>
                          <a:latin typeface="+mj-lt"/>
                        </a:rPr>
                        <a:t>Somatostatin: Stephan Schulz</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108000">
                <a:tc>
                  <a:txBody>
                    <a:bodyPr/>
                    <a:lstStyle/>
                    <a:p>
                      <a:pPr marL="108000" indent="0">
                        <a:lnSpc>
                          <a:spcPct val="100000"/>
                        </a:lnSpc>
                        <a:spcBef>
                          <a:spcPts val="0"/>
                        </a:spcBef>
                        <a:spcAft>
                          <a:spcPts val="0"/>
                        </a:spcAft>
                      </a:pPr>
                      <a:r>
                        <a:rPr lang="en-GB" sz="700">
                          <a:effectLst/>
                          <a:latin typeface="+mj-lt"/>
                        </a:rPr>
                        <a:t>Tachykinin: Susan Leeman, Steven Douglas</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dirty="0">
                          <a:effectLst/>
                          <a:latin typeface="+mj-lt"/>
                        </a:rPr>
                        <a:t>Trace amine: Janet Maguire</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dirty="0" err="1">
                          <a:effectLst/>
                          <a:latin typeface="+mj-lt"/>
                        </a:rPr>
                        <a:t>Thyrotropin</a:t>
                      </a:r>
                      <a:r>
                        <a:rPr lang="en-GB" sz="700" dirty="0">
                          <a:effectLst/>
                          <a:latin typeface="+mj-lt"/>
                        </a:rPr>
                        <a:t>-releasing hormone: Marvin </a:t>
                      </a:r>
                      <a:r>
                        <a:rPr lang="en-GB" sz="700" dirty="0" err="1">
                          <a:effectLst/>
                          <a:latin typeface="+mj-lt"/>
                        </a:rPr>
                        <a:t>Gershengorn</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108000">
                <a:tc>
                  <a:txBody>
                    <a:bodyPr/>
                    <a:lstStyle/>
                    <a:p>
                      <a:pPr marL="108000" indent="0">
                        <a:lnSpc>
                          <a:spcPct val="100000"/>
                        </a:lnSpc>
                        <a:spcBef>
                          <a:spcPts val="0"/>
                        </a:spcBef>
                        <a:spcAft>
                          <a:spcPts val="0"/>
                        </a:spcAft>
                      </a:pPr>
                      <a:r>
                        <a:rPr lang="en-GB" sz="700">
                          <a:effectLst/>
                          <a:latin typeface="+mj-lt"/>
                        </a:rPr>
                        <a:t>Urotensin: Hubert Vaudry</a:t>
                      </a:r>
                      <a:endParaRPr lang="en-GB" sz="70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dirty="0">
                          <a:effectLst/>
                          <a:latin typeface="+mj-lt"/>
                        </a:rPr>
                        <a:t>Vasopressin and oxytocin: Bernard </a:t>
                      </a:r>
                      <a:r>
                        <a:rPr lang="en-GB" sz="700" dirty="0" err="1">
                          <a:effectLst/>
                          <a:latin typeface="+mj-lt"/>
                        </a:rPr>
                        <a:t>Mouillac</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dirty="0">
                          <a:effectLst/>
                          <a:latin typeface="+mj-lt"/>
                        </a:rPr>
                        <a:t>VIP and PACAP: VACANT</a:t>
                      </a:r>
                      <a:endParaRPr lang="en-GB" sz="700"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251490">
                <a:tc>
                  <a:txBody>
                    <a:bodyPr/>
                    <a:lstStyle/>
                    <a:p>
                      <a:pPr marL="108000" indent="0">
                        <a:lnSpc>
                          <a:spcPct val="100000"/>
                        </a:lnSpc>
                        <a:spcBef>
                          <a:spcPts val="0"/>
                        </a:spcBef>
                        <a:spcAft>
                          <a:spcPts val="0"/>
                        </a:spcAft>
                      </a:pPr>
                      <a:endParaRPr lang="en-GB" sz="700" b="1" dirty="0">
                        <a:effectLst/>
                        <a:latin typeface="+mj-lt"/>
                      </a:endParaRPr>
                    </a:p>
                    <a:p>
                      <a:pPr marL="108000" indent="0">
                        <a:lnSpc>
                          <a:spcPct val="100000"/>
                        </a:lnSpc>
                        <a:spcBef>
                          <a:spcPts val="0"/>
                        </a:spcBef>
                        <a:spcAft>
                          <a:spcPts val="0"/>
                        </a:spcAft>
                      </a:pPr>
                      <a:r>
                        <a:rPr lang="en-GB" sz="700" b="1" dirty="0">
                          <a:effectLst/>
                          <a:latin typeface="+mj-lt"/>
                        </a:rPr>
                        <a:t>Ligand-gated ion channels Subcommittees</a:t>
                      </a:r>
                    </a:p>
                    <a:p>
                      <a:pPr marL="108000" indent="0">
                        <a:lnSpc>
                          <a:spcPct val="100000"/>
                        </a:lnSpc>
                        <a:spcBef>
                          <a:spcPts val="0"/>
                        </a:spcBef>
                        <a:spcAft>
                          <a:spcPts val="0"/>
                        </a:spcAft>
                      </a:pPr>
                      <a:r>
                        <a:rPr lang="en-GB" sz="700" b="1" dirty="0">
                          <a:effectLst/>
                          <a:latin typeface="+mj-lt"/>
                        </a:rPr>
                        <a:t>John Peters (Liaison for all LGIC subcommittees)</a:t>
                      </a:r>
                      <a:endParaRPr lang="en-GB" sz="700" b="1"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endParaRPr lang="en-GB" sz="700" b="1" dirty="0">
                        <a:effectLst/>
                        <a:latin typeface="+mj-lt"/>
                      </a:endParaRPr>
                    </a:p>
                    <a:p>
                      <a:pPr marL="108000" indent="0">
                        <a:lnSpc>
                          <a:spcPct val="100000"/>
                        </a:lnSpc>
                        <a:spcBef>
                          <a:spcPts val="0"/>
                        </a:spcBef>
                        <a:spcAft>
                          <a:spcPts val="0"/>
                        </a:spcAft>
                      </a:pPr>
                      <a:r>
                        <a:rPr lang="en-GB" sz="700" b="1" dirty="0">
                          <a:effectLst/>
                          <a:latin typeface="+mj-lt"/>
                        </a:rPr>
                        <a:t>Voltage-gated ion channels Subcommittees</a:t>
                      </a:r>
                    </a:p>
                    <a:p>
                      <a:pPr marL="108000" indent="0">
                        <a:lnSpc>
                          <a:spcPct val="100000"/>
                        </a:lnSpc>
                        <a:spcBef>
                          <a:spcPts val="0"/>
                        </a:spcBef>
                        <a:spcAft>
                          <a:spcPts val="0"/>
                        </a:spcAft>
                      </a:pPr>
                      <a:r>
                        <a:rPr lang="en-GB" sz="700" b="1" dirty="0" err="1">
                          <a:effectLst/>
                          <a:latin typeface="+mj-lt"/>
                        </a:rPr>
                        <a:t>Joerg</a:t>
                      </a:r>
                      <a:r>
                        <a:rPr lang="en-GB" sz="700" b="1" dirty="0">
                          <a:effectLst/>
                          <a:latin typeface="+mj-lt"/>
                        </a:rPr>
                        <a:t> </a:t>
                      </a:r>
                      <a:r>
                        <a:rPr lang="en-GB" sz="700" b="1" dirty="0" err="1">
                          <a:effectLst/>
                          <a:latin typeface="+mj-lt"/>
                        </a:rPr>
                        <a:t>Striessnig</a:t>
                      </a:r>
                      <a:r>
                        <a:rPr lang="en-GB" sz="700" b="1" baseline="0" dirty="0">
                          <a:effectLst/>
                          <a:latin typeface="+mj-lt"/>
                        </a:rPr>
                        <a:t> </a:t>
                      </a:r>
                      <a:r>
                        <a:rPr lang="en-GB" sz="700" b="1" dirty="0">
                          <a:effectLst/>
                          <a:latin typeface="+mj-lt"/>
                        </a:rPr>
                        <a:t>(Liaison for all VGIC subcommittees)</a:t>
                      </a:r>
                      <a:endParaRPr lang="en-GB" sz="700" b="1"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endParaRPr lang="en-GB" sz="700" b="1" dirty="0">
                        <a:effectLst/>
                        <a:latin typeface="+mj-lt"/>
                      </a:endParaRPr>
                    </a:p>
                    <a:p>
                      <a:pPr marL="108000" indent="0">
                        <a:lnSpc>
                          <a:spcPct val="100000"/>
                        </a:lnSpc>
                        <a:spcBef>
                          <a:spcPts val="0"/>
                        </a:spcBef>
                        <a:spcAft>
                          <a:spcPts val="0"/>
                        </a:spcAft>
                      </a:pPr>
                      <a:r>
                        <a:rPr lang="en-GB" sz="700" b="1" dirty="0">
                          <a:effectLst/>
                          <a:latin typeface="+mj-lt"/>
                        </a:rPr>
                        <a:t>Nuclear hormone receptors Subcommittees</a:t>
                      </a:r>
                    </a:p>
                    <a:p>
                      <a:pPr marL="108000" indent="0">
                        <a:lnSpc>
                          <a:spcPct val="100000"/>
                        </a:lnSpc>
                        <a:spcBef>
                          <a:spcPts val="0"/>
                        </a:spcBef>
                        <a:spcAft>
                          <a:spcPts val="0"/>
                        </a:spcAft>
                      </a:pPr>
                      <a:r>
                        <a:rPr lang="en-GB" sz="700" b="1" dirty="0">
                          <a:effectLst/>
                          <a:latin typeface="+mj-lt"/>
                        </a:rPr>
                        <a:t>John </a:t>
                      </a:r>
                      <a:r>
                        <a:rPr lang="en-GB" sz="700" b="1" dirty="0" err="1">
                          <a:effectLst/>
                          <a:latin typeface="+mj-lt"/>
                        </a:rPr>
                        <a:t>Cidlowski</a:t>
                      </a:r>
                      <a:r>
                        <a:rPr lang="en-GB" sz="700" b="1" dirty="0">
                          <a:effectLst/>
                          <a:latin typeface="+mj-lt"/>
                        </a:rPr>
                        <a:t> and Thomas Burris (Liaisons for all NHR subcommittees</a:t>
                      </a:r>
                      <a:endParaRPr lang="en-GB" sz="700" b="1" dirty="0">
                        <a:effectLst/>
                        <a:latin typeface="+mj-lt"/>
                        <a:ea typeface="Calibri"/>
                        <a:cs typeface="Times New Roman"/>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1418363">
                <a:tc>
                  <a:txBody>
                    <a:bodyPr/>
                    <a:lstStyle/>
                    <a:p>
                      <a:pPr marL="108000" indent="0">
                        <a:lnSpc>
                          <a:spcPct val="100000"/>
                        </a:lnSpc>
                        <a:spcBef>
                          <a:spcPts val="0"/>
                        </a:spcBef>
                        <a:spcAft>
                          <a:spcPts val="0"/>
                        </a:spcAft>
                      </a:pPr>
                      <a:r>
                        <a:rPr lang="en-GB" sz="700" dirty="0">
                          <a:effectLst/>
                          <a:latin typeface="+mj-lt"/>
                        </a:rPr>
                        <a:t>5-HT</a:t>
                      </a:r>
                      <a:r>
                        <a:rPr lang="en-GB" sz="700" baseline="-25000" dirty="0">
                          <a:effectLst/>
                          <a:latin typeface="+mj-lt"/>
                        </a:rPr>
                        <a:t>3</a:t>
                      </a:r>
                      <a:r>
                        <a:rPr lang="en-GB" sz="700" dirty="0">
                          <a:effectLst/>
                          <a:latin typeface="+mj-lt"/>
                        </a:rPr>
                        <a:t>: John Peters</a:t>
                      </a:r>
                    </a:p>
                    <a:p>
                      <a:pPr marL="108000" indent="0">
                        <a:lnSpc>
                          <a:spcPct val="100000"/>
                        </a:lnSpc>
                        <a:spcBef>
                          <a:spcPts val="0"/>
                        </a:spcBef>
                        <a:spcAft>
                          <a:spcPts val="0"/>
                        </a:spcAft>
                      </a:pPr>
                      <a:r>
                        <a:rPr lang="en-GB" sz="700" dirty="0">
                          <a:effectLst/>
                          <a:latin typeface="+mj-lt"/>
                        </a:rPr>
                        <a:t>GABA</a:t>
                      </a:r>
                      <a:r>
                        <a:rPr lang="en-GB" sz="700" baseline="-25000" dirty="0">
                          <a:effectLst/>
                          <a:latin typeface="+mj-lt"/>
                        </a:rPr>
                        <a:t>A</a:t>
                      </a:r>
                      <a:r>
                        <a:rPr lang="en-GB" sz="700" dirty="0">
                          <a:effectLst/>
                          <a:latin typeface="+mj-lt"/>
                        </a:rPr>
                        <a:t>: Richard Olsen</a:t>
                      </a:r>
                    </a:p>
                    <a:p>
                      <a:pPr marL="108000" indent="0">
                        <a:lnSpc>
                          <a:spcPct val="100000"/>
                        </a:lnSpc>
                        <a:spcBef>
                          <a:spcPts val="0"/>
                        </a:spcBef>
                        <a:spcAft>
                          <a:spcPts val="0"/>
                        </a:spcAft>
                      </a:pPr>
                      <a:r>
                        <a:rPr lang="en-GB" sz="700" dirty="0">
                          <a:effectLst/>
                          <a:latin typeface="+mj-lt"/>
                        </a:rPr>
                        <a:t>Glycine: Joseph Lynch</a:t>
                      </a:r>
                    </a:p>
                    <a:p>
                      <a:pPr marL="108000" indent="0">
                        <a:lnSpc>
                          <a:spcPct val="100000"/>
                        </a:lnSpc>
                        <a:spcBef>
                          <a:spcPts val="0"/>
                        </a:spcBef>
                        <a:spcAft>
                          <a:spcPts val="0"/>
                        </a:spcAft>
                      </a:pPr>
                      <a:r>
                        <a:rPr lang="en-GB" sz="700" dirty="0" err="1">
                          <a:effectLst/>
                          <a:latin typeface="+mj-lt"/>
                        </a:rPr>
                        <a:t>Ionotropic</a:t>
                      </a:r>
                      <a:r>
                        <a:rPr lang="en-GB" sz="700" dirty="0">
                          <a:effectLst/>
                          <a:latin typeface="+mj-lt"/>
                        </a:rPr>
                        <a:t> glutamate: Graham </a:t>
                      </a:r>
                      <a:r>
                        <a:rPr lang="en-GB" sz="700" dirty="0" err="1">
                          <a:effectLst/>
                          <a:latin typeface="+mj-lt"/>
                        </a:rPr>
                        <a:t>Collingridge</a:t>
                      </a:r>
                      <a:endParaRPr lang="en-GB" sz="700" dirty="0">
                        <a:effectLst/>
                        <a:latin typeface="+mj-lt"/>
                      </a:endParaRPr>
                    </a:p>
                    <a:p>
                      <a:pPr marL="108000" indent="0">
                        <a:lnSpc>
                          <a:spcPct val="100000"/>
                        </a:lnSpc>
                        <a:spcBef>
                          <a:spcPts val="0"/>
                        </a:spcBef>
                        <a:spcAft>
                          <a:spcPts val="0"/>
                        </a:spcAft>
                      </a:pPr>
                      <a:r>
                        <a:rPr lang="en-GB" sz="700" dirty="0">
                          <a:effectLst/>
                          <a:latin typeface="+mj-lt"/>
                        </a:rPr>
                        <a:t>Nicotinic acetylcholine: Neil Millar</a:t>
                      </a:r>
                    </a:p>
                    <a:p>
                      <a:pPr marL="108000" indent="0">
                        <a:lnSpc>
                          <a:spcPct val="100000"/>
                        </a:lnSpc>
                        <a:spcBef>
                          <a:spcPts val="0"/>
                        </a:spcBef>
                        <a:spcAft>
                          <a:spcPts val="0"/>
                        </a:spcAft>
                      </a:pPr>
                      <a:r>
                        <a:rPr lang="en-GB" sz="700" dirty="0">
                          <a:effectLst/>
                          <a:latin typeface="+mj-lt"/>
                        </a:rPr>
                        <a:t>P2X: Charles Kennedy</a:t>
                      </a:r>
                    </a:p>
                    <a:p>
                      <a:pPr marL="108000" indent="0">
                        <a:lnSpc>
                          <a:spcPct val="100000"/>
                        </a:lnSpc>
                        <a:spcBef>
                          <a:spcPts val="0"/>
                        </a:spcBef>
                        <a:spcAft>
                          <a:spcPts val="0"/>
                        </a:spcAft>
                      </a:pPr>
                      <a:r>
                        <a:rPr lang="en-GB" sz="700" dirty="0">
                          <a:effectLst/>
                          <a:latin typeface="+mj-lt"/>
                        </a:rPr>
                        <a:t>ZAC: Timothy Hales</a:t>
                      </a:r>
                    </a:p>
                    <a:p>
                      <a:pPr marL="108000" indent="0">
                        <a:lnSpc>
                          <a:spcPct val="100000"/>
                        </a:lnSpc>
                        <a:spcBef>
                          <a:spcPts val="0"/>
                        </a:spcBef>
                        <a:spcAft>
                          <a:spcPts val="0"/>
                        </a:spcAft>
                      </a:pPr>
                      <a:endParaRPr lang="en-GB" sz="700" dirty="0">
                        <a:effectLst/>
                        <a:latin typeface="+mj-lt"/>
                      </a:endParaRPr>
                    </a:p>
                    <a:p>
                      <a:pPr marL="108000" indent="0">
                        <a:lnSpc>
                          <a:spcPct val="100000"/>
                        </a:lnSpc>
                        <a:spcBef>
                          <a:spcPts val="0"/>
                        </a:spcBef>
                        <a:spcAft>
                          <a:spcPts val="0"/>
                        </a:spcAft>
                      </a:pPr>
                      <a:r>
                        <a:rPr lang="en-GB" sz="700" b="1" dirty="0">
                          <a:effectLst/>
                          <a:latin typeface="+mj-lt"/>
                        </a:rPr>
                        <a:t>Antibodies Subcommittee</a:t>
                      </a:r>
                    </a:p>
                    <a:p>
                      <a:pPr marL="108000" indent="0">
                        <a:lnSpc>
                          <a:spcPct val="100000"/>
                        </a:lnSpc>
                        <a:spcBef>
                          <a:spcPts val="0"/>
                        </a:spcBef>
                        <a:spcAft>
                          <a:spcPts val="0"/>
                        </a:spcAft>
                      </a:pPr>
                      <a:r>
                        <a:rPr lang="en-GB" sz="700" dirty="0">
                          <a:effectLst/>
                          <a:latin typeface="+mj-lt"/>
                        </a:rPr>
                        <a:t>Alex Phipps</a:t>
                      </a:r>
                    </a:p>
                    <a:p>
                      <a:pPr marL="108000" indent="0">
                        <a:lnSpc>
                          <a:spcPct val="100000"/>
                        </a:lnSpc>
                        <a:spcBef>
                          <a:spcPts val="0"/>
                        </a:spcBef>
                        <a:spcAft>
                          <a:spcPts val="0"/>
                        </a:spcAft>
                      </a:pPr>
                      <a:endParaRPr lang="en-GB" sz="700" dirty="0">
                        <a:effectLst/>
                        <a:latin typeface="+mj-lt"/>
                      </a:endParaRPr>
                    </a:p>
                    <a:p>
                      <a:pPr marL="108000" indent="0">
                        <a:lnSpc>
                          <a:spcPct val="100000"/>
                        </a:lnSpc>
                        <a:spcBef>
                          <a:spcPts val="0"/>
                        </a:spcBef>
                        <a:spcAft>
                          <a:spcPts val="0"/>
                        </a:spcAft>
                      </a:pPr>
                      <a:r>
                        <a:rPr lang="en-GB" sz="700" b="1" dirty="0">
                          <a:effectLst/>
                          <a:latin typeface="+mj-lt"/>
                        </a:rPr>
                        <a:t>Adenylyl </a:t>
                      </a:r>
                      <a:r>
                        <a:rPr lang="en-GB" sz="700" b="1" dirty="0" err="1">
                          <a:effectLst/>
                          <a:latin typeface="+mj-lt"/>
                        </a:rPr>
                        <a:t>cyclases</a:t>
                      </a:r>
                      <a:r>
                        <a:rPr lang="en-GB" sz="700" b="1" dirty="0">
                          <a:effectLst/>
                          <a:latin typeface="+mj-lt"/>
                        </a:rPr>
                        <a:t> Subcommittee</a:t>
                      </a:r>
                    </a:p>
                    <a:p>
                      <a:pPr marL="108000" indent="0">
                        <a:lnSpc>
                          <a:spcPct val="100000"/>
                        </a:lnSpc>
                        <a:spcBef>
                          <a:spcPts val="0"/>
                        </a:spcBef>
                        <a:spcAft>
                          <a:spcPts val="0"/>
                        </a:spcAft>
                      </a:pPr>
                      <a:r>
                        <a:rPr lang="en-GB" sz="700" dirty="0">
                          <a:effectLst/>
                          <a:latin typeface="+mj-lt"/>
                        </a:rPr>
                        <a:t>Carmen </a:t>
                      </a:r>
                      <a:r>
                        <a:rPr lang="en-GB" sz="700" dirty="0" err="1">
                          <a:effectLst/>
                          <a:latin typeface="+mj-lt"/>
                        </a:rPr>
                        <a:t>Dessauer</a:t>
                      </a:r>
                      <a:endParaRPr lang="en-GB" sz="700" dirty="0">
                        <a:effectLst/>
                        <a:latin typeface="+mj-lt"/>
                      </a:endParaRPr>
                    </a:p>
                    <a:p>
                      <a:pPr marL="108000" indent="0">
                        <a:lnSpc>
                          <a:spcPct val="100000"/>
                        </a:lnSpc>
                        <a:spcBef>
                          <a:spcPts val="0"/>
                        </a:spcBef>
                        <a:spcAft>
                          <a:spcPts val="0"/>
                        </a:spcAft>
                      </a:pPr>
                      <a:endParaRPr lang="en-GB" sz="700" dirty="0">
                        <a:effectLst/>
                        <a:latin typeface="+mj-lt"/>
                      </a:endParaRPr>
                    </a:p>
                    <a:p>
                      <a:pPr marL="108000" indent="0">
                        <a:lnSpc>
                          <a:spcPct val="100000"/>
                        </a:lnSpc>
                        <a:spcBef>
                          <a:spcPts val="0"/>
                        </a:spcBef>
                        <a:spcAft>
                          <a:spcPts val="0"/>
                        </a:spcAft>
                      </a:pPr>
                      <a:r>
                        <a:rPr lang="en-GB" sz="700" b="1" dirty="0">
                          <a:effectLst/>
                          <a:latin typeface="+mj-lt"/>
                        </a:rPr>
                        <a:t>Drug Target and Chemistry Curation Subcommittee</a:t>
                      </a:r>
                    </a:p>
                    <a:p>
                      <a:pPr marL="108000" indent="0">
                        <a:lnSpc>
                          <a:spcPct val="100000"/>
                        </a:lnSpc>
                        <a:spcBef>
                          <a:spcPts val="0"/>
                        </a:spcBef>
                        <a:spcAft>
                          <a:spcPts val="0"/>
                        </a:spcAft>
                      </a:pPr>
                      <a:r>
                        <a:rPr lang="en-GB" sz="700" dirty="0">
                          <a:effectLst/>
                          <a:latin typeface="+mj-lt"/>
                        </a:rPr>
                        <a:t>Christopher </a:t>
                      </a:r>
                      <a:r>
                        <a:rPr lang="en-GB" sz="700" dirty="0" err="1">
                          <a:effectLst/>
                          <a:latin typeface="+mj-lt"/>
                        </a:rPr>
                        <a:t>Southan</a:t>
                      </a:r>
                      <a:endParaRPr lang="en-GB" sz="700" dirty="0">
                        <a:effectLst/>
                        <a:latin typeface="+mj-lt"/>
                      </a:endParaRPr>
                    </a:p>
                    <a:p>
                      <a:pPr marL="108000" indent="0">
                        <a:lnSpc>
                          <a:spcPct val="100000"/>
                        </a:lnSpc>
                        <a:spcBef>
                          <a:spcPts val="0"/>
                        </a:spcBef>
                        <a:spcAft>
                          <a:spcPts val="0"/>
                        </a:spcAft>
                      </a:pPr>
                      <a:endParaRPr lang="en-GB" sz="700" dirty="0">
                        <a:effectLst/>
                        <a:latin typeface="+mj-lt"/>
                      </a:endParaRPr>
                    </a:p>
                    <a:p>
                      <a:pPr marL="108000" indent="0">
                        <a:lnSpc>
                          <a:spcPct val="100000"/>
                        </a:lnSpc>
                        <a:spcBef>
                          <a:spcPts val="0"/>
                        </a:spcBef>
                        <a:spcAft>
                          <a:spcPts val="0"/>
                        </a:spcAft>
                      </a:pPr>
                      <a:r>
                        <a:rPr lang="en-GB" sz="700" b="1" dirty="0">
                          <a:effectLst/>
                          <a:latin typeface="+mj-lt"/>
                        </a:rPr>
                        <a:t>Epigenetics Subcommittee</a:t>
                      </a:r>
                    </a:p>
                    <a:p>
                      <a:pPr marL="108000" indent="0">
                        <a:lnSpc>
                          <a:spcPct val="100000"/>
                        </a:lnSpc>
                        <a:spcBef>
                          <a:spcPts val="0"/>
                        </a:spcBef>
                        <a:spcAft>
                          <a:spcPts val="0"/>
                        </a:spcAft>
                      </a:pPr>
                      <a:r>
                        <a:rPr lang="en-GB" sz="700" dirty="0" err="1">
                          <a:effectLst/>
                          <a:latin typeface="+mj-lt"/>
                        </a:rPr>
                        <a:t>Rabinder</a:t>
                      </a:r>
                      <a:r>
                        <a:rPr lang="en-GB" sz="700" dirty="0">
                          <a:effectLst/>
                          <a:latin typeface="+mj-lt"/>
                        </a:rPr>
                        <a:t> </a:t>
                      </a:r>
                      <a:r>
                        <a:rPr lang="en-GB" sz="700" dirty="0" err="1">
                          <a:effectLst/>
                          <a:latin typeface="+mj-lt"/>
                        </a:rPr>
                        <a:t>Prinjha</a:t>
                      </a:r>
                      <a:endParaRPr lang="en-GB" sz="700" dirty="0">
                        <a:effectLst/>
                        <a:latin typeface="+mj-lt"/>
                      </a:endParaRP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dirty="0">
                          <a:effectLst/>
                          <a:latin typeface="+mj-lt"/>
                        </a:rPr>
                        <a:t>Calcium-activated potassium: George </a:t>
                      </a:r>
                      <a:r>
                        <a:rPr lang="en-GB" sz="700" dirty="0" err="1">
                          <a:effectLst/>
                          <a:latin typeface="+mj-lt"/>
                        </a:rPr>
                        <a:t>Gutman</a:t>
                      </a:r>
                      <a:endParaRPr lang="en-GB" sz="700" dirty="0">
                        <a:effectLst/>
                        <a:latin typeface="+mj-lt"/>
                      </a:endParaRPr>
                    </a:p>
                    <a:p>
                      <a:pPr marL="108000" indent="0">
                        <a:lnSpc>
                          <a:spcPct val="100000"/>
                        </a:lnSpc>
                        <a:spcBef>
                          <a:spcPts val="0"/>
                        </a:spcBef>
                        <a:spcAft>
                          <a:spcPts val="0"/>
                        </a:spcAft>
                      </a:pPr>
                      <a:r>
                        <a:rPr lang="en-GB" sz="700" dirty="0" err="1">
                          <a:effectLst/>
                          <a:latin typeface="+mj-lt"/>
                        </a:rPr>
                        <a:t>CatSper</a:t>
                      </a:r>
                      <a:r>
                        <a:rPr lang="en-GB" sz="700" dirty="0">
                          <a:effectLst/>
                          <a:latin typeface="+mj-lt"/>
                        </a:rPr>
                        <a:t> and Two-Pore: David Chapman</a:t>
                      </a:r>
                    </a:p>
                    <a:p>
                      <a:pPr marL="108000" indent="0">
                        <a:lnSpc>
                          <a:spcPct val="100000"/>
                        </a:lnSpc>
                        <a:spcBef>
                          <a:spcPts val="0"/>
                        </a:spcBef>
                        <a:spcAft>
                          <a:spcPts val="0"/>
                        </a:spcAft>
                      </a:pPr>
                      <a:r>
                        <a:rPr lang="en-GB" sz="700" dirty="0">
                          <a:effectLst/>
                          <a:latin typeface="+mj-lt"/>
                        </a:rPr>
                        <a:t>Cyclic nucleotide-regulated: Martin Biel</a:t>
                      </a:r>
                    </a:p>
                    <a:p>
                      <a:pPr marL="108000" indent="0">
                        <a:lnSpc>
                          <a:spcPct val="100000"/>
                        </a:lnSpc>
                        <a:spcBef>
                          <a:spcPts val="0"/>
                        </a:spcBef>
                        <a:spcAft>
                          <a:spcPts val="0"/>
                        </a:spcAft>
                      </a:pPr>
                      <a:r>
                        <a:rPr lang="en-GB" sz="700" dirty="0">
                          <a:effectLst/>
                          <a:latin typeface="+mj-lt"/>
                        </a:rPr>
                        <a:t>Inwardly rectifying potassium: Yoshihiro Kubo</a:t>
                      </a:r>
                    </a:p>
                    <a:p>
                      <a:pPr marL="108000" indent="0">
                        <a:lnSpc>
                          <a:spcPct val="100000"/>
                        </a:lnSpc>
                        <a:spcBef>
                          <a:spcPts val="0"/>
                        </a:spcBef>
                        <a:spcAft>
                          <a:spcPts val="0"/>
                        </a:spcAft>
                      </a:pPr>
                      <a:r>
                        <a:rPr lang="en-GB" sz="700" dirty="0">
                          <a:effectLst/>
                          <a:latin typeface="+mj-lt"/>
                        </a:rPr>
                        <a:t>Transient Receptor Potential: David Clapham</a:t>
                      </a:r>
                    </a:p>
                    <a:p>
                      <a:pPr marL="108000" indent="0">
                        <a:lnSpc>
                          <a:spcPct val="100000"/>
                        </a:lnSpc>
                        <a:spcBef>
                          <a:spcPts val="0"/>
                        </a:spcBef>
                        <a:spcAft>
                          <a:spcPts val="0"/>
                        </a:spcAft>
                      </a:pPr>
                      <a:r>
                        <a:rPr lang="en-GB" sz="700" dirty="0">
                          <a:effectLst/>
                          <a:latin typeface="+mj-lt"/>
                        </a:rPr>
                        <a:t>Two-P potassium: Steven Goldstein</a:t>
                      </a:r>
                    </a:p>
                    <a:p>
                      <a:pPr marL="108000" indent="0">
                        <a:lnSpc>
                          <a:spcPct val="100000"/>
                        </a:lnSpc>
                        <a:spcBef>
                          <a:spcPts val="0"/>
                        </a:spcBef>
                        <a:spcAft>
                          <a:spcPts val="0"/>
                        </a:spcAft>
                      </a:pPr>
                      <a:r>
                        <a:rPr lang="en-GB" sz="700" dirty="0">
                          <a:effectLst/>
                          <a:latin typeface="+mj-lt"/>
                        </a:rPr>
                        <a:t>Voltage-gated calcium: William </a:t>
                      </a:r>
                      <a:r>
                        <a:rPr lang="en-GB" sz="700" dirty="0" err="1">
                          <a:effectLst/>
                          <a:latin typeface="+mj-lt"/>
                        </a:rPr>
                        <a:t>Catterall</a:t>
                      </a:r>
                      <a:endParaRPr lang="en-GB" sz="700" dirty="0">
                        <a:effectLst/>
                        <a:latin typeface="+mj-lt"/>
                      </a:endParaRPr>
                    </a:p>
                    <a:p>
                      <a:pPr marL="108000" indent="0">
                        <a:lnSpc>
                          <a:spcPct val="100000"/>
                        </a:lnSpc>
                        <a:spcBef>
                          <a:spcPts val="0"/>
                        </a:spcBef>
                        <a:spcAft>
                          <a:spcPts val="0"/>
                        </a:spcAft>
                      </a:pPr>
                      <a:r>
                        <a:rPr lang="en-GB" sz="700" dirty="0">
                          <a:effectLst/>
                          <a:latin typeface="+mj-lt"/>
                        </a:rPr>
                        <a:t>Voltage-gated potassium: George </a:t>
                      </a:r>
                      <a:r>
                        <a:rPr lang="en-GB" sz="700" dirty="0" err="1">
                          <a:effectLst/>
                          <a:latin typeface="+mj-lt"/>
                        </a:rPr>
                        <a:t>Gutman</a:t>
                      </a:r>
                      <a:endParaRPr lang="en-GB" sz="700" dirty="0">
                        <a:effectLst/>
                        <a:latin typeface="+mj-lt"/>
                      </a:endParaRPr>
                    </a:p>
                    <a:p>
                      <a:pPr marL="108000" indent="0">
                        <a:lnSpc>
                          <a:spcPct val="100000"/>
                        </a:lnSpc>
                        <a:spcBef>
                          <a:spcPts val="0"/>
                        </a:spcBef>
                        <a:spcAft>
                          <a:spcPts val="0"/>
                        </a:spcAft>
                      </a:pPr>
                      <a:r>
                        <a:rPr lang="en-GB" sz="700" dirty="0">
                          <a:effectLst/>
                          <a:latin typeface="+mj-lt"/>
                        </a:rPr>
                        <a:t>Voltage-gated sodium: William </a:t>
                      </a:r>
                      <a:r>
                        <a:rPr lang="en-GB" sz="700" dirty="0" err="1">
                          <a:effectLst/>
                          <a:latin typeface="+mj-lt"/>
                        </a:rPr>
                        <a:t>Catterall</a:t>
                      </a:r>
                      <a:endParaRPr lang="en-GB" sz="700" dirty="0">
                        <a:effectLst/>
                        <a:latin typeface="+mj-lt"/>
                      </a:endParaRPr>
                    </a:p>
                    <a:p>
                      <a:pPr marL="108000" indent="0">
                        <a:lnSpc>
                          <a:spcPct val="100000"/>
                        </a:lnSpc>
                        <a:spcBef>
                          <a:spcPts val="0"/>
                        </a:spcBef>
                        <a:spcAft>
                          <a:spcPts val="0"/>
                        </a:spcAft>
                      </a:pPr>
                      <a:endParaRPr lang="en-GB" sz="700" dirty="0">
                        <a:effectLst/>
                        <a:latin typeface="+mj-lt"/>
                      </a:endParaRPr>
                    </a:p>
                    <a:p>
                      <a:pPr marL="108000" indent="0">
                        <a:lnSpc>
                          <a:spcPct val="100000"/>
                        </a:lnSpc>
                        <a:spcBef>
                          <a:spcPts val="0"/>
                        </a:spcBef>
                        <a:spcAft>
                          <a:spcPts val="0"/>
                        </a:spcAft>
                      </a:pPr>
                      <a:r>
                        <a:rPr lang="en-GB" sz="700" b="1" dirty="0" err="1">
                          <a:effectLst/>
                          <a:latin typeface="+mj-lt"/>
                        </a:rPr>
                        <a:t>Gasotransmitters</a:t>
                      </a:r>
                      <a:r>
                        <a:rPr lang="en-GB" sz="700" b="1" dirty="0">
                          <a:effectLst/>
                          <a:latin typeface="+mj-lt"/>
                        </a:rPr>
                        <a:t> Subcommittee</a:t>
                      </a:r>
                    </a:p>
                    <a:p>
                      <a:pPr marL="108000" indent="0">
                        <a:lnSpc>
                          <a:spcPct val="100000"/>
                        </a:lnSpc>
                        <a:spcBef>
                          <a:spcPts val="0"/>
                        </a:spcBef>
                        <a:spcAft>
                          <a:spcPts val="0"/>
                        </a:spcAft>
                      </a:pPr>
                      <a:r>
                        <a:rPr lang="en-GB" sz="700" dirty="0">
                          <a:effectLst/>
                          <a:latin typeface="+mj-lt"/>
                        </a:rPr>
                        <a:t>Andreas </a:t>
                      </a:r>
                      <a:r>
                        <a:rPr lang="en-GB" sz="700" dirty="0" err="1">
                          <a:effectLst/>
                          <a:latin typeface="+mj-lt"/>
                        </a:rPr>
                        <a:t>Papapetropoulos</a:t>
                      </a:r>
                      <a:r>
                        <a:rPr lang="en-GB" sz="700" dirty="0">
                          <a:effectLst/>
                          <a:latin typeface="+mj-lt"/>
                        </a:rPr>
                        <a:t> and </a:t>
                      </a:r>
                      <a:r>
                        <a:rPr lang="en-GB" sz="700" dirty="0" err="1">
                          <a:effectLst/>
                          <a:latin typeface="+mj-lt"/>
                        </a:rPr>
                        <a:t>Csaba</a:t>
                      </a:r>
                      <a:r>
                        <a:rPr lang="en-GB" sz="700" dirty="0">
                          <a:effectLst/>
                          <a:latin typeface="+mj-lt"/>
                        </a:rPr>
                        <a:t> Szabo</a:t>
                      </a:r>
                    </a:p>
                    <a:p>
                      <a:pPr marL="108000" indent="0">
                        <a:lnSpc>
                          <a:spcPct val="100000"/>
                        </a:lnSpc>
                        <a:spcBef>
                          <a:spcPts val="0"/>
                        </a:spcBef>
                        <a:spcAft>
                          <a:spcPts val="0"/>
                        </a:spcAft>
                      </a:pPr>
                      <a:endParaRPr lang="en-GB" sz="700" dirty="0">
                        <a:effectLst/>
                        <a:latin typeface="+mj-lt"/>
                      </a:endParaRPr>
                    </a:p>
                    <a:p>
                      <a:pPr marL="108000" indent="0">
                        <a:lnSpc>
                          <a:spcPct val="100000"/>
                        </a:lnSpc>
                        <a:spcBef>
                          <a:spcPts val="0"/>
                        </a:spcBef>
                        <a:spcAft>
                          <a:spcPts val="0"/>
                        </a:spcAft>
                      </a:pPr>
                      <a:r>
                        <a:rPr lang="en-GB" sz="700" b="1" dirty="0" err="1">
                          <a:effectLst/>
                          <a:latin typeface="+mj-lt"/>
                        </a:rPr>
                        <a:t>Guanylyl</a:t>
                      </a:r>
                      <a:r>
                        <a:rPr lang="en-GB" sz="700" b="1" dirty="0">
                          <a:effectLst/>
                          <a:latin typeface="+mj-lt"/>
                        </a:rPr>
                        <a:t> </a:t>
                      </a:r>
                      <a:r>
                        <a:rPr lang="en-GB" sz="700" b="1" dirty="0" err="1">
                          <a:effectLst/>
                          <a:latin typeface="+mj-lt"/>
                        </a:rPr>
                        <a:t>cyclases</a:t>
                      </a:r>
                      <a:r>
                        <a:rPr lang="en-GB" sz="700" b="1" dirty="0">
                          <a:effectLst/>
                          <a:latin typeface="+mj-lt"/>
                        </a:rPr>
                        <a:t> Subcommittee</a:t>
                      </a:r>
                    </a:p>
                    <a:p>
                      <a:pPr marL="108000" indent="0">
                        <a:lnSpc>
                          <a:spcPct val="100000"/>
                        </a:lnSpc>
                        <a:spcBef>
                          <a:spcPts val="0"/>
                        </a:spcBef>
                        <a:spcAft>
                          <a:spcPts val="0"/>
                        </a:spcAft>
                      </a:pPr>
                      <a:r>
                        <a:rPr lang="en-GB" sz="700" dirty="0">
                          <a:effectLst/>
                          <a:latin typeface="+mj-lt"/>
                        </a:rPr>
                        <a:t>Adrian Hobbs and Scott Waldman</a:t>
                      </a:r>
                    </a:p>
                    <a:p>
                      <a:pPr marL="108000" indent="0">
                        <a:lnSpc>
                          <a:spcPct val="100000"/>
                        </a:lnSpc>
                        <a:spcBef>
                          <a:spcPts val="0"/>
                        </a:spcBef>
                        <a:spcAft>
                          <a:spcPts val="0"/>
                        </a:spcAft>
                      </a:pPr>
                      <a:endParaRPr lang="en-GB" sz="700" dirty="0">
                        <a:effectLst/>
                        <a:latin typeface="+mj-lt"/>
                      </a:endParaRPr>
                    </a:p>
                    <a:p>
                      <a:pPr marL="108000" indent="0">
                        <a:lnSpc>
                          <a:spcPct val="100000"/>
                        </a:lnSpc>
                        <a:spcBef>
                          <a:spcPts val="0"/>
                        </a:spcBef>
                        <a:spcAft>
                          <a:spcPts val="0"/>
                        </a:spcAft>
                      </a:pPr>
                      <a:r>
                        <a:rPr lang="en-GB" sz="700" b="1" dirty="0">
                          <a:effectLst/>
                          <a:latin typeface="+mj-lt"/>
                        </a:rPr>
                        <a:t>Non-coding RNAs Subcommittee</a:t>
                      </a:r>
                    </a:p>
                    <a:p>
                      <a:pPr marL="108000" indent="0">
                        <a:lnSpc>
                          <a:spcPct val="100000"/>
                        </a:lnSpc>
                        <a:spcBef>
                          <a:spcPts val="0"/>
                        </a:spcBef>
                        <a:spcAft>
                          <a:spcPts val="0"/>
                        </a:spcAft>
                      </a:pPr>
                      <a:r>
                        <a:rPr lang="en-GB" sz="700" dirty="0">
                          <a:effectLst/>
                          <a:latin typeface="+mj-lt"/>
                        </a:rPr>
                        <a:t>Andrew Baker</a:t>
                      </a: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08000" indent="0">
                        <a:lnSpc>
                          <a:spcPct val="100000"/>
                        </a:lnSpc>
                        <a:spcBef>
                          <a:spcPts val="0"/>
                        </a:spcBef>
                        <a:spcAft>
                          <a:spcPts val="0"/>
                        </a:spcAft>
                      </a:pPr>
                      <a:r>
                        <a:rPr lang="en-GB" sz="700" dirty="0">
                          <a:effectLst/>
                          <a:latin typeface="+mj-lt"/>
                        </a:rPr>
                        <a:t>NHR subcommittees are currently</a:t>
                      </a:r>
                      <a:r>
                        <a:rPr lang="en-GB" sz="700" baseline="0" dirty="0">
                          <a:effectLst/>
                          <a:latin typeface="+mj-lt"/>
                        </a:rPr>
                        <a:t> </a:t>
                      </a:r>
                      <a:r>
                        <a:rPr lang="en-GB" sz="700" dirty="0">
                          <a:effectLst/>
                          <a:latin typeface="+mj-lt"/>
                        </a:rPr>
                        <a:t>being reformed</a:t>
                      </a:r>
                    </a:p>
                    <a:p>
                      <a:pPr marL="108000" indent="0">
                        <a:lnSpc>
                          <a:spcPct val="100000"/>
                        </a:lnSpc>
                        <a:spcBef>
                          <a:spcPts val="0"/>
                        </a:spcBef>
                        <a:spcAft>
                          <a:spcPts val="0"/>
                        </a:spcAft>
                      </a:pPr>
                      <a:endParaRPr lang="en-GB" sz="700" dirty="0">
                        <a:effectLst/>
                        <a:latin typeface="+mj-lt"/>
                      </a:endParaRPr>
                    </a:p>
                    <a:p>
                      <a:pPr marL="108000" indent="0">
                        <a:lnSpc>
                          <a:spcPct val="100000"/>
                        </a:lnSpc>
                        <a:spcBef>
                          <a:spcPts val="0"/>
                        </a:spcBef>
                        <a:spcAft>
                          <a:spcPts val="0"/>
                        </a:spcAft>
                      </a:pPr>
                      <a:r>
                        <a:rPr lang="en-GB" sz="700" b="1" dirty="0">
                          <a:effectLst/>
                          <a:latin typeface="+mj-lt"/>
                        </a:rPr>
                        <a:t>Kinases Subcommittee</a:t>
                      </a:r>
                    </a:p>
                    <a:p>
                      <a:pPr marL="108000" indent="0">
                        <a:lnSpc>
                          <a:spcPct val="100000"/>
                        </a:lnSpc>
                        <a:spcBef>
                          <a:spcPts val="0"/>
                        </a:spcBef>
                        <a:spcAft>
                          <a:spcPts val="0"/>
                        </a:spcAft>
                      </a:pPr>
                      <a:r>
                        <a:rPr lang="en-GB" sz="700" dirty="0" err="1">
                          <a:effectLst/>
                          <a:latin typeface="+mj-lt"/>
                        </a:rPr>
                        <a:t>Doriano</a:t>
                      </a:r>
                      <a:r>
                        <a:rPr lang="en-GB" sz="700" dirty="0">
                          <a:effectLst/>
                          <a:latin typeface="+mj-lt"/>
                        </a:rPr>
                        <a:t> </a:t>
                      </a:r>
                      <a:r>
                        <a:rPr lang="en-GB" sz="700" dirty="0" err="1">
                          <a:effectLst/>
                          <a:latin typeface="+mj-lt"/>
                        </a:rPr>
                        <a:t>Fabbro</a:t>
                      </a:r>
                      <a:endParaRPr lang="en-GB" sz="700" dirty="0">
                        <a:effectLst/>
                        <a:latin typeface="+mj-lt"/>
                      </a:endParaRPr>
                    </a:p>
                    <a:p>
                      <a:pPr marL="108000" indent="0">
                        <a:lnSpc>
                          <a:spcPct val="100000"/>
                        </a:lnSpc>
                        <a:spcBef>
                          <a:spcPts val="0"/>
                        </a:spcBef>
                        <a:spcAft>
                          <a:spcPts val="0"/>
                        </a:spcAft>
                      </a:pPr>
                      <a:endParaRPr lang="en-GB" sz="700" dirty="0">
                        <a:effectLst/>
                        <a:latin typeface="+mj-lt"/>
                      </a:endParaRPr>
                    </a:p>
                    <a:p>
                      <a:pPr marL="108000" indent="0">
                        <a:lnSpc>
                          <a:spcPct val="100000"/>
                        </a:lnSpc>
                        <a:spcBef>
                          <a:spcPts val="0"/>
                        </a:spcBef>
                        <a:spcAft>
                          <a:spcPts val="0"/>
                        </a:spcAft>
                      </a:pPr>
                      <a:r>
                        <a:rPr lang="en-GB" sz="700" b="1" dirty="0">
                          <a:effectLst/>
                          <a:latin typeface="+mj-lt"/>
                        </a:rPr>
                        <a:t>Pattern Recognition Receptors Subcommittee</a:t>
                      </a:r>
                    </a:p>
                    <a:p>
                      <a:pPr marL="108000" indent="0">
                        <a:lnSpc>
                          <a:spcPct val="100000"/>
                        </a:lnSpc>
                        <a:spcBef>
                          <a:spcPts val="0"/>
                        </a:spcBef>
                        <a:spcAft>
                          <a:spcPts val="0"/>
                        </a:spcAft>
                      </a:pPr>
                      <a:r>
                        <a:rPr lang="en-GB" sz="700" dirty="0">
                          <a:effectLst/>
                          <a:latin typeface="+mj-lt"/>
                        </a:rPr>
                        <a:t>Clare Bryant</a:t>
                      </a:r>
                    </a:p>
                    <a:p>
                      <a:pPr marL="108000" indent="0">
                        <a:lnSpc>
                          <a:spcPct val="100000"/>
                        </a:lnSpc>
                        <a:spcBef>
                          <a:spcPts val="0"/>
                        </a:spcBef>
                        <a:spcAft>
                          <a:spcPts val="0"/>
                        </a:spcAft>
                      </a:pPr>
                      <a:endParaRPr lang="en-GB" sz="700" dirty="0">
                        <a:effectLst/>
                        <a:latin typeface="+mj-lt"/>
                      </a:endParaRPr>
                    </a:p>
                    <a:p>
                      <a:pPr marL="108000" indent="0">
                        <a:lnSpc>
                          <a:spcPct val="100000"/>
                        </a:lnSpc>
                        <a:spcBef>
                          <a:spcPts val="0"/>
                        </a:spcBef>
                        <a:spcAft>
                          <a:spcPts val="0"/>
                        </a:spcAft>
                      </a:pPr>
                      <a:r>
                        <a:rPr lang="en-GB" sz="700" b="1" dirty="0">
                          <a:effectLst/>
                          <a:latin typeface="+mj-lt"/>
                        </a:rPr>
                        <a:t>Proteases Subcommittee</a:t>
                      </a:r>
                    </a:p>
                    <a:p>
                      <a:pPr marL="108000" indent="0">
                        <a:lnSpc>
                          <a:spcPct val="100000"/>
                        </a:lnSpc>
                        <a:spcBef>
                          <a:spcPts val="0"/>
                        </a:spcBef>
                        <a:spcAft>
                          <a:spcPts val="0"/>
                        </a:spcAft>
                      </a:pPr>
                      <a:r>
                        <a:rPr lang="en-GB" sz="700" dirty="0">
                          <a:effectLst/>
                          <a:latin typeface="+mj-lt"/>
                        </a:rPr>
                        <a:t>Anthony Turner</a:t>
                      </a:r>
                    </a:p>
                    <a:p>
                      <a:pPr marL="108000" indent="0">
                        <a:lnSpc>
                          <a:spcPct val="100000"/>
                        </a:lnSpc>
                        <a:spcBef>
                          <a:spcPts val="0"/>
                        </a:spcBef>
                        <a:spcAft>
                          <a:spcPts val="0"/>
                        </a:spcAft>
                      </a:pPr>
                      <a:endParaRPr lang="en-GB" sz="700" dirty="0">
                        <a:effectLst/>
                        <a:latin typeface="+mj-lt"/>
                      </a:endParaRPr>
                    </a:p>
                    <a:p>
                      <a:pPr marL="108000" indent="0">
                        <a:lnSpc>
                          <a:spcPct val="100000"/>
                        </a:lnSpc>
                        <a:spcBef>
                          <a:spcPts val="0"/>
                        </a:spcBef>
                        <a:spcAft>
                          <a:spcPts val="0"/>
                        </a:spcAft>
                      </a:pPr>
                      <a:r>
                        <a:rPr lang="en-GB" sz="700" b="1" dirty="0">
                          <a:effectLst/>
                          <a:latin typeface="+mj-lt"/>
                        </a:rPr>
                        <a:t>Transporters Subcommittee</a:t>
                      </a:r>
                    </a:p>
                    <a:p>
                      <a:pPr marL="108000" indent="0">
                        <a:lnSpc>
                          <a:spcPct val="100000"/>
                        </a:lnSpc>
                        <a:spcBef>
                          <a:spcPts val="0"/>
                        </a:spcBef>
                        <a:spcAft>
                          <a:spcPts val="0"/>
                        </a:spcAft>
                      </a:pPr>
                      <a:r>
                        <a:rPr lang="en-GB" sz="700" dirty="0">
                          <a:effectLst/>
                          <a:latin typeface="+mj-lt"/>
                        </a:rPr>
                        <a:t>Stephen Alexander</a:t>
                      </a:r>
                    </a:p>
                    <a:p>
                      <a:pPr marL="108000" indent="0">
                        <a:lnSpc>
                          <a:spcPct val="100000"/>
                        </a:lnSpc>
                        <a:spcBef>
                          <a:spcPts val="0"/>
                        </a:spcBef>
                        <a:spcAft>
                          <a:spcPts val="0"/>
                        </a:spcAft>
                      </a:pPr>
                      <a:endParaRPr lang="en-GB" sz="700" dirty="0">
                        <a:effectLst/>
                        <a:latin typeface="+mj-lt"/>
                      </a:endParaRPr>
                    </a:p>
                    <a:p>
                      <a:pPr marL="108000" indent="0">
                        <a:lnSpc>
                          <a:spcPct val="100000"/>
                        </a:lnSpc>
                        <a:spcBef>
                          <a:spcPts val="0"/>
                        </a:spcBef>
                        <a:spcAft>
                          <a:spcPts val="0"/>
                        </a:spcAft>
                      </a:pPr>
                      <a:r>
                        <a:rPr lang="en-GB" sz="700" b="1" dirty="0">
                          <a:effectLst/>
                          <a:latin typeface="+mj-lt"/>
                        </a:rPr>
                        <a:t>‘Concise Guide to PHARMACOLOGY’ Editors</a:t>
                      </a:r>
                    </a:p>
                    <a:p>
                      <a:pPr marL="108000" indent="0">
                        <a:lnSpc>
                          <a:spcPct val="100000"/>
                        </a:lnSpc>
                        <a:spcBef>
                          <a:spcPts val="0"/>
                        </a:spcBef>
                        <a:spcAft>
                          <a:spcPts val="0"/>
                        </a:spcAft>
                      </a:pPr>
                      <a:r>
                        <a:rPr lang="en-GB" sz="700" dirty="0">
                          <a:effectLst/>
                          <a:latin typeface="+mj-lt"/>
                        </a:rPr>
                        <a:t>Stephen Alexander, </a:t>
                      </a:r>
                      <a:r>
                        <a:rPr lang="en-GB" sz="700" dirty="0" err="1">
                          <a:effectLst/>
                          <a:latin typeface="+mj-lt"/>
                        </a:rPr>
                        <a:t>Eamonn</a:t>
                      </a:r>
                      <a:r>
                        <a:rPr lang="en-GB" sz="700" dirty="0">
                          <a:effectLst/>
                          <a:latin typeface="+mj-lt"/>
                        </a:rPr>
                        <a:t> Kelly, Neil </a:t>
                      </a:r>
                      <a:r>
                        <a:rPr lang="en-GB" sz="700" dirty="0" err="1">
                          <a:effectLst/>
                          <a:latin typeface="+mj-lt"/>
                        </a:rPr>
                        <a:t>Marrion</a:t>
                      </a:r>
                      <a:r>
                        <a:rPr lang="en-GB" sz="700" dirty="0">
                          <a:effectLst/>
                          <a:latin typeface="+mj-lt"/>
                        </a:rPr>
                        <a:t>, John Peters</a:t>
                      </a:r>
                    </a:p>
                  </a:txBody>
                  <a:tcPr marL="42524" marR="42524"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24"/>
                  </a:ext>
                </a:extLst>
              </a:tr>
            </a:tbl>
          </a:graphicData>
        </a:graphic>
      </p:graphicFrame>
    </p:spTree>
    <p:extLst>
      <p:ext uri="{BB962C8B-B14F-4D97-AF65-F5344CB8AC3E}">
        <p14:creationId xmlns:p14="http://schemas.microsoft.com/office/powerpoint/2010/main" val="764420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a:t>Database content </a:t>
            </a:r>
            <a:br>
              <a:rPr lang="en-GB" dirty="0"/>
            </a:br>
            <a:endParaRPr lang="en-GB" dirty="0"/>
          </a:p>
        </p:txBody>
      </p:sp>
      <p:sp>
        <p:nvSpPr>
          <p:cNvPr id="5" name="Text Placeholder 4"/>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97948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GtoPdb content - targets</a:t>
            </a:r>
          </a:p>
        </p:txBody>
      </p:sp>
      <p:sp>
        <p:nvSpPr>
          <p:cNvPr id="3" name="Content Placeholder 2"/>
          <p:cNvSpPr>
            <a:spLocks noGrp="1"/>
          </p:cNvSpPr>
          <p:nvPr>
            <p:ph idx="1"/>
          </p:nvPr>
        </p:nvSpPr>
        <p:spPr/>
        <p:txBody>
          <a:bodyPr>
            <a:normAutofit lnSpcReduction="10000"/>
          </a:bodyPr>
          <a:lstStyle/>
          <a:p>
            <a:pPr marL="0" indent="0">
              <a:buNone/>
            </a:pPr>
            <a:r>
              <a:rPr lang="en-GB" dirty="0">
                <a:latin typeface="+mj-lt"/>
              </a:rPr>
              <a:t>&gt;1,700 established or potential drug targets and ~1,100 related proteins:</a:t>
            </a:r>
          </a:p>
          <a:p>
            <a:pPr lvl="1" indent="-285750"/>
            <a:r>
              <a:rPr lang="en-GB" dirty="0"/>
              <a:t>G protein-coupled receptors (Class A, B, C, frizzled, adhesion and orphan GPCRs)</a:t>
            </a:r>
          </a:p>
          <a:p>
            <a:pPr lvl="1" indent="-285750"/>
            <a:r>
              <a:rPr lang="en-GB" dirty="0"/>
              <a:t>Ligand-gated ion channels</a:t>
            </a:r>
          </a:p>
          <a:p>
            <a:pPr lvl="1" indent="-285750"/>
            <a:r>
              <a:rPr lang="en-GB" dirty="0"/>
              <a:t>Voltage-gated ion channels</a:t>
            </a:r>
          </a:p>
          <a:p>
            <a:pPr lvl="1" indent="-285750"/>
            <a:r>
              <a:rPr lang="en-GB" dirty="0"/>
              <a:t>Other ion channels</a:t>
            </a:r>
          </a:p>
          <a:p>
            <a:pPr lvl="1" indent="-285750"/>
            <a:r>
              <a:rPr lang="en-GB" dirty="0"/>
              <a:t>Nuclear hormone receptors</a:t>
            </a:r>
          </a:p>
          <a:p>
            <a:pPr lvl="1" indent="-285750"/>
            <a:r>
              <a:rPr lang="en-GB" dirty="0"/>
              <a:t>Catalytic receptors</a:t>
            </a:r>
          </a:p>
          <a:p>
            <a:pPr lvl="1" indent="-285750"/>
            <a:r>
              <a:rPr lang="en-GB" dirty="0"/>
              <a:t>Kinases</a:t>
            </a:r>
          </a:p>
          <a:p>
            <a:pPr lvl="1" indent="-285750"/>
            <a:r>
              <a:rPr lang="en-GB" dirty="0"/>
              <a:t>Proteases</a:t>
            </a:r>
          </a:p>
          <a:p>
            <a:pPr lvl="1" indent="-285750"/>
            <a:r>
              <a:rPr lang="en-GB" dirty="0"/>
              <a:t>Other enzymes</a:t>
            </a:r>
          </a:p>
          <a:p>
            <a:pPr lvl="1" indent="-285750"/>
            <a:r>
              <a:rPr lang="en-GB" dirty="0"/>
              <a:t>Transporters</a:t>
            </a:r>
          </a:p>
          <a:p>
            <a:pPr lvl="1" indent="-285750"/>
            <a:r>
              <a:rPr lang="en-GB" dirty="0"/>
              <a:t>Other protein targets</a:t>
            </a:r>
          </a:p>
          <a:p>
            <a:endParaRPr lang="en-GB" dirty="0">
              <a:latin typeface="+mj-lt"/>
            </a:endParaRPr>
          </a:p>
          <a:p>
            <a:endParaRPr lang="en-GB" dirty="0"/>
          </a:p>
        </p:txBody>
      </p:sp>
      <p:sp>
        <p:nvSpPr>
          <p:cNvPr id="4" name="TextBox 3"/>
          <p:cNvSpPr txBox="1"/>
          <p:nvPr/>
        </p:nvSpPr>
        <p:spPr>
          <a:xfrm>
            <a:off x="4467225" y="6457950"/>
            <a:ext cx="4350783" cy="276999"/>
          </a:xfrm>
          <a:prstGeom prst="rect">
            <a:avLst/>
          </a:prstGeom>
          <a:noFill/>
        </p:spPr>
        <p:txBody>
          <a:bodyPr wrap="square" rtlCol="0">
            <a:spAutoFit/>
          </a:bodyPr>
          <a:lstStyle/>
          <a:p>
            <a:pPr algn="ctr"/>
            <a:r>
              <a:rPr lang="en-GB" sz="1200" dirty="0"/>
              <a:t>Target numbers as of the 2018.4 release</a:t>
            </a:r>
          </a:p>
        </p:txBody>
      </p:sp>
      <p:pic>
        <p:nvPicPr>
          <p:cNvPr id="6" name="Picture 5">
            <a:extLst>
              <a:ext uri="{FF2B5EF4-FFF2-40B4-BE49-F238E27FC236}">
                <a16:creationId xmlns:a16="http://schemas.microsoft.com/office/drawing/2014/main" id="{FFE261F9-873F-0B42-8B70-B6BBAFA9AE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8049" y="3003047"/>
            <a:ext cx="4857208" cy="3349799"/>
          </a:xfrm>
          <a:prstGeom prst="rect">
            <a:avLst/>
          </a:prstGeom>
          <a:ln>
            <a:solidFill>
              <a:srgbClr val="0070C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2818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82948"/>
            <a:ext cx="6359429" cy="4876800"/>
          </a:xfrm>
        </p:spPr>
        <p:txBody>
          <a:bodyPr/>
          <a:lstStyle/>
          <a:p>
            <a:pPr marL="0" indent="0">
              <a:buNone/>
            </a:pPr>
            <a:r>
              <a:rPr lang="en-GB" dirty="0"/>
              <a:t>~9,000 ligands and drugs:</a:t>
            </a:r>
          </a:p>
          <a:p>
            <a:pPr marL="457200"/>
            <a:r>
              <a:rPr lang="en-GB" dirty="0"/>
              <a:t>Approved drugs</a:t>
            </a:r>
          </a:p>
          <a:p>
            <a:pPr marL="457200"/>
            <a:r>
              <a:rPr lang="en-GB" dirty="0"/>
              <a:t>Synthetic organic compounds</a:t>
            </a:r>
          </a:p>
          <a:p>
            <a:pPr marL="457200"/>
            <a:r>
              <a:rPr lang="en-GB" dirty="0"/>
              <a:t>Metabolites, hormones, neurotransmitters</a:t>
            </a:r>
          </a:p>
          <a:p>
            <a:pPr marL="457200"/>
            <a:r>
              <a:rPr lang="en-GB" dirty="0"/>
              <a:t>Natural products</a:t>
            </a:r>
          </a:p>
          <a:p>
            <a:pPr marL="457200"/>
            <a:r>
              <a:rPr lang="en-GB" dirty="0"/>
              <a:t>Endogenous peptides</a:t>
            </a:r>
          </a:p>
          <a:p>
            <a:pPr marL="457200"/>
            <a:r>
              <a:rPr lang="en-GB" dirty="0"/>
              <a:t>Other peptides</a:t>
            </a:r>
          </a:p>
          <a:p>
            <a:pPr marL="457200"/>
            <a:r>
              <a:rPr lang="en-GB" dirty="0"/>
              <a:t>Inorganics</a:t>
            </a:r>
          </a:p>
          <a:p>
            <a:pPr marL="457200"/>
            <a:r>
              <a:rPr lang="en-GB" dirty="0"/>
              <a:t>Antibodies</a:t>
            </a:r>
          </a:p>
          <a:p>
            <a:pPr marL="457200"/>
            <a:r>
              <a:rPr lang="en-GB" dirty="0"/>
              <a:t>Labelled ligands</a:t>
            </a:r>
          </a:p>
          <a:p>
            <a:endParaRPr lang="en-GB" dirty="0"/>
          </a:p>
        </p:txBody>
      </p:sp>
      <p:sp>
        <p:nvSpPr>
          <p:cNvPr id="2" name="Title 1"/>
          <p:cNvSpPr>
            <a:spLocks noGrp="1"/>
          </p:cNvSpPr>
          <p:nvPr>
            <p:ph type="title"/>
          </p:nvPr>
        </p:nvSpPr>
        <p:spPr/>
        <p:txBody>
          <a:bodyPr/>
          <a:lstStyle/>
          <a:p>
            <a:r>
              <a:rPr lang="en-GB" dirty="0"/>
              <a:t>GtoPdb content - ligands</a:t>
            </a:r>
          </a:p>
        </p:txBody>
      </p:sp>
      <p:sp>
        <p:nvSpPr>
          <p:cNvPr id="8" name="TextBox 7"/>
          <p:cNvSpPr txBox="1"/>
          <p:nvPr/>
        </p:nvSpPr>
        <p:spPr>
          <a:xfrm>
            <a:off x="4448174" y="6561046"/>
            <a:ext cx="4350783" cy="276999"/>
          </a:xfrm>
          <a:prstGeom prst="rect">
            <a:avLst/>
          </a:prstGeom>
          <a:noFill/>
        </p:spPr>
        <p:txBody>
          <a:bodyPr wrap="square" rtlCol="0">
            <a:spAutoFit/>
          </a:bodyPr>
          <a:lstStyle/>
          <a:p>
            <a:pPr algn="ctr"/>
            <a:r>
              <a:rPr lang="en-GB" sz="1200" dirty="0"/>
              <a:t>Ligand numbers as of the 2018.4 release</a:t>
            </a:r>
          </a:p>
        </p:txBody>
      </p:sp>
      <p:pic>
        <p:nvPicPr>
          <p:cNvPr id="5" name="Picture 4">
            <a:extLst>
              <a:ext uri="{FF2B5EF4-FFF2-40B4-BE49-F238E27FC236}">
                <a16:creationId xmlns:a16="http://schemas.microsoft.com/office/drawing/2014/main" id="{6EBCFEF6-AD92-DC49-9C2F-6A419C461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5201" y="3334213"/>
            <a:ext cx="4367358" cy="3212769"/>
          </a:xfrm>
          <a:prstGeom prst="rect">
            <a:avLst/>
          </a:prstGeom>
          <a:ln>
            <a:solidFill>
              <a:srgbClr val="0070C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5828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Concise target family summaries</a:t>
            </a:r>
          </a:p>
        </p:txBody>
      </p:sp>
      <p:sp>
        <p:nvSpPr>
          <p:cNvPr id="3" name="Content Placeholder 2"/>
          <p:cNvSpPr>
            <a:spLocks noGrp="1"/>
          </p:cNvSpPr>
          <p:nvPr>
            <p:ph idx="1"/>
          </p:nvPr>
        </p:nvSpPr>
        <p:spPr/>
        <p:txBody>
          <a:bodyPr>
            <a:normAutofit/>
          </a:bodyPr>
          <a:lstStyle/>
          <a:p>
            <a:r>
              <a:rPr lang="en-GB" dirty="0">
                <a:latin typeface="+mj-lt"/>
              </a:rPr>
              <a:t>Concise target family summaries introducing the main properties </a:t>
            </a:r>
          </a:p>
          <a:p>
            <a:r>
              <a:rPr lang="en-GB" dirty="0">
                <a:latin typeface="+mj-lt"/>
              </a:rPr>
              <a:t>Expert overviews and comments</a:t>
            </a:r>
          </a:p>
          <a:p>
            <a:r>
              <a:rPr lang="en-GB" dirty="0">
                <a:latin typeface="+mj-lt"/>
              </a:rPr>
              <a:t>“Gold-standard” selective ligands, clinically-used drugs, endogenous ligands and probes (</a:t>
            </a:r>
            <a:r>
              <a:rPr lang="en-GB" dirty="0" err="1">
                <a:latin typeface="+mj-lt"/>
              </a:rPr>
              <a:t>radioligands</a:t>
            </a:r>
            <a:r>
              <a:rPr lang="en-GB" dirty="0">
                <a:latin typeface="+mj-lt"/>
              </a:rPr>
              <a:t> and PET ligands where available)</a:t>
            </a:r>
          </a:p>
          <a:p>
            <a:r>
              <a:rPr lang="en-GB" dirty="0">
                <a:latin typeface="+mj-lt"/>
              </a:rPr>
              <a:t>Further reading lists</a:t>
            </a:r>
          </a:p>
          <a:p>
            <a:endParaRPr lang="en-GB" dirty="0"/>
          </a:p>
        </p:txBody>
      </p:sp>
    </p:spTree>
    <p:extLst>
      <p:ext uri="{BB962C8B-B14F-4D97-AF65-F5344CB8AC3E}">
        <p14:creationId xmlns:p14="http://schemas.microsoft.com/office/powerpoint/2010/main" val="1814124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Detailed annotation for selected targets</a:t>
            </a:r>
          </a:p>
        </p:txBody>
      </p:sp>
      <p:sp>
        <p:nvSpPr>
          <p:cNvPr id="3" name="Content Placeholder 2"/>
          <p:cNvSpPr>
            <a:spLocks noGrp="1"/>
          </p:cNvSpPr>
          <p:nvPr>
            <p:ph idx="1"/>
          </p:nvPr>
        </p:nvSpPr>
        <p:spPr/>
        <p:txBody>
          <a:bodyPr>
            <a:noAutofit/>
          </a:bodyPr>
          <a:lstStyle/>
          <a:p>
            <a:pPr marL="0" indent="0">
              <a:buNone/>
            </a:pPr>
            <a:r>
              <a:rPr lang="en-GB" dirty="0">
                <a:latin typeface="Arial" panose="020B0604020202020204" pitchFamily="34" charset="0"/>
                <a:cs typeface="Arial" panose="020B0604020202020204" pitchFamily="34" charset="0"/>
              </a:rPr>
              <a:t>Data are collected and reviewed by NC-IUPHAR subcommittees and individual experts:</a:t>
            </a:r>
          </a:p>
          <a:p>
            <a:pPr lvl="1" indent="-285750"/>
            <a:r>
              <a:rPr lang="en-GB" dirty="0">
                <a:latin typeface="Arial" panose="020B0604020202020204" pitchFamily="34" charset="0"/>
                <a:cs typeface="Arial" panose="020B0604020202020204" pitchFamily="34" charset="0"/>
              </a:rPr>
              <a:t>Gene and protein information</a:t>
            </a:r>
          </a:p>
          <a:p>
            <a:pPr lvl="1" indent="-285750"/>
            <a:r>
              <a:rPr lang="en-GB" dirty="0">
                <a:latin typeface="Arial" panose="020B0604020202020204" pitchFamily="34" charset="0"/>
                <a:cs typeface="Arial" panose="020B0604020202020204" pitchFamily="34" charset="0"/>
              </a:rPr>
              <a:t>IUPHAR nomenclature and synonyms </a:t>
            </a:r>
          </a:p>
          <a:p>
            <a:pPr lvl="1" indent="-285750"/>
            <a:r>
              <a:rPr lang="en-GB" dirty="0">
                <a:latin typeface="Arial" panose="020B0604020202020204" pitchFamily="34" charset="0"/>
                <a:cs typeface="Arial" panose="020B0604020202020204" pitchFamily="34" charset="0"/>
              </a:rPr>
              <a:t>Extensive pharmacology: agonist, antagonist and allosteric regulator affinities, ion channel blockers, enzyme/transporter inhibitors and substrates</a:t>
            </a:r>
          </a:p>
          <a:p>
            <a:pPr lvl="1" indent="-285750"/>
            <a:r>
              <a:rPr lang="en-GB" dirty="0">
                <a:latin typeface="Arial" panose="020B0604020202020204" pitchFamily="34" charset="0"/>
                <a:cs typeface="Arial" panose="020B0604020202020204" pitchFamily="34" charset="0"/>
              </a:rPr>
              <a:t>Signal transduction mechanisms; Tissue distribution</a:t>
            </a:r>
          </a:p>
          <a:p>
            <a:pPr lvl="1" indent="-285750"/>
            <a:r>
              <a:rPr lang="en-GB" dirty="0">
                <a:latin typeface="Arial" panose="020B0604020202020204" pitchFamily="34" charset="0"/>
                <a:cs typeface="Arial" panose="020B0604020202020204" pitchFamily="34" charset="0"/>
              </a:rPr>
              <a:t>Functional assays; Physiological functions</a:t>
            </a:r>
          </a:p>
          <a:p>
            <a:pPr lvl="1" indent="-285750"/>
            <a:r>
              <a:rPr lang="en-GB" dirty="0">
                <a:latin typeface="Arial" panose="020B0604020202020204" pitchFamily="34" charset="0"/>
                <a:cs typeface="Arial" panose="020B0604020202020204" pitchFamily="34" charset="0"/>
              </a:rPr>
              <a:t>Mouse gene knockout phenotypes</a:t>
            </a:r>
          </a:p>
          <a:p>
            <a:pPr lvl="1" indent="-285750"/>
            <a:r>
              <a:rPr lang="en-GB" dirty="0">
                <a:latin typeface="Arial" panose="020B0604020202020204" pitchFamily="34" charset="0"/>
                <a:cs typeface="Arial" panose="020B0604020202020204" pitchFamily="34" charset="0"/>
              </a:rPr>
              <a:t>Clinically-relevant mutations and pathophysiology</a:t>
            </a:r>
          </a:p>
          <a:p>
            <a:pPr lvl="1" indent="-285750"/>
            <a:r>
              <a:rPr lang="en-GB" dirty="0">
                <a:latin typeface="Arial" panose="020B0604020202020204" pitchFamily="34" charset="0"/>
                <a:cs typeface="Arial" panose="020B0604020202020204" pitchFamily="34" charset="0"/>
              </a:rPr>
              <a:t>Gene expression changes in disease; Biologically significant variants</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1080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4044" y="2061713"/>
            <a:ext cx="7880230" cy="1186312"/>
          </a:xfrm>
        </p:spPr>
        <p:txBody>
          <a:bodyPr>
            <a:noAutofit/>
          </a:bodyPr>
          <a:lstStyle/>
          <a:p>
            <a:pPr algn="ctr"/>
            <a:r>
              <a:rPr lang="en-GB" sz="4400" b="1" dirty="0"/>
              <a:t>The IUPHAR/BPS Guide to PHARMACOLOGY (GtoPdb)</a:t>
            </a:r>
          </a:p>
        </p:txBody>
      </p:sp>
      <p:sp>
        <p:nvSpPr>
          <p:cNvPr id="3" name="Subtitle 2"/>
          <p:cNvSpPr>
            <a:spLocks noGrp="1"/>
          </p:cNvSpPr>
          <p:nvPr>
            <p:ph type="subTitle" idx="1"/>
          </p:nvPr>
        </p:nvSpPr>
        <p:spPr/>
        <p:txBody>
          <a:bodyPr>
            <a:normAutofit/>
          </a:bodyPr>
          <a:lstStyle/>
          <a:p>
            <a:r>
              <a:rPr lang="en-GB" sz="2800" b="1" dirty="0"/>
              <a:t>Name</a:t>
            </a:r>
          </a:p>
          <a:p>
            <a:r>
              <a:rPr lang="en-GB" sz="2800" dirty="0">
                <a:cs typeface="Calibri" pitchFamily="34" charset="0"/>
              </a:rPr>
              <a:t>Date, Venue</a:t>
            </a:r>
            <a:endParaRPr lang="en-GB" sz="2800" dirty="0">
              <a:effectLst/>
              <a:cs typeface="Calibri" pitchFamily="34" charset="0"/>
            </a:endParaRPr>
          </a:p>
        </p:txBody>
      </p:sp>
      <p:sp>
        <p:nvSpPr>
          <p:cNvPr id="4" name="Subtitle 2"/>
          <p:cNvSpPr txBox="1">
            <a:spLocks/>
          </p:cNvSpPr>
          <p:nvPr/>
        </p:nvSpPr>
        <p:spPr>
          <a:xfrm>
            <a:off x="1562100" y="3295651"/>
            <a:ext cx="6029325" cy="781050"/>
          </a:xfrm>
          <a:prstGeom prst="rect">
            <a:avLst/>
          </a:prstGeom>
        </p:spPr>
        <p:txBody>
          <a:bodyPr vert="horz" lIns="91440" tIns="45720" rIns="91440" bIns="45720" rtlCol="0">
            <a:normAutofit fontScale="92500"/>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GB" sz="2800" b="1" u="sng" dirty="0">
                <a:solidFill>
                  <a:schemeClr val="accent4">
                    <a:lumMod val="50000"/>
                  </a:schemeClr>
                </a:solidFill>
              </a:rPr>
              <a:t>http://www.guidetopharmacology.org</a:t>
            </a:r>
          </a:p>
        </p:txBody>
      </p:sp>
    </p:spTree>
    <p:extLst>
      <p:ext uri="{BB962C8B-B14F-4D97-AF65-F5344CB8AC3E}">
        <p14:creationId xmlns:p14="http://schemas.microsoft.com/office/powerpoint/2010/main" val="4264528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Other features</a:t>
            </a:r>
          </a:p>
        </p:txBody>
      </p:sp>
      <p:sp>
        <p:nvSpPr>
          <p:cNvPr id="3" name="Content Placeholder 2"/>
          <p:cNvSpPr>
            <a:spLocks noGrp="1"/>
          </p:cNvSpPr>
          <p:nvPr>
            <p:ph idx="1"/>
          </p:nvPr>
        </p:nvSpPr>
        <p:spPr/>
        <p:txBody>
          <a:bodyPr>
            <a:noAutofit/>
          </a:bodyPr>
          <a:lstStyle/>
          <a:p>
            <a:r>
              <a:rPr lang="en-GB" dirty="0">
                <a:latin typeface="Arial" panose="020B0604020202020204" pitchFamily="34" charset="0"/>
                <a:cs typeface="Arial" panose="020B0604020202020204" pitchFamily="34" charset="0"/>
              </a:rPr>
              <a:t>Extensively referenced and linked to primary literature in PubMed</a:t>
            </a:r>
          </a:p>
          <a:p>
            <a:r>
              <a:rPr lang="en-GB" dirty="0">
                <a:latin typeface="Arial" panose="020B0604020202020204" pitchFamily="34" charset="0"/>
                <a:cs typeface="Arial" panose="020B0604020202020204" pitchFamily="34" charset="0"/>
              </a:rPr>
              <a:t>Focus is on human data but where species differences exist or literature data unavailable other species are given</a:t>
            </a:r>
          </a:p>
          <a:p>
            <a:r>
              <a:rPr lang="en-GB" dirty="0">
                <a:latin typeface="Arial" panose="020B0604020202020204" pitchFamily="34" charset="0"/>
                <a:cs typeface="Arial" panose="020B0604020202020204" pitchFamily="34" charset="0"/>
              </a:rPr>
              <a:t>Linked to corresponding entries in other resources, e.g. </a:t>
            </a:r>
            <a:r>
              <a:rPr lang="en-GB" dirty="0" err="1">
                <a:latin typeface="Arial" panose="020B0604020202020204" pitchFamily="34" charset="0"/>
                <a:cs typeface="Arial" panose="020B0604020202020204" pitchFamily="34" charset="0"/>
              </a:rPr>
              <a:t>UniProt</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Ensembl</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Entrez</a:t>
            </a:r>
            <a:r>
              <a:rPr lang="en-GB" dirty="0">
                <a:latin typeface="Arial" panose="020B0604020202020204" pitchFamily="34" charset="0"/>
                <a:cs typeface="Arial" panose="020B0604020202020204" pitchFamily="34" charset="0"/>
              </a:rPr>
              <a:t> Gene, KEGG, OMIM, </a:t>
            </a:r>
            <a:r>
              <a:rPr lang="en-GB" dirty="0" err="1">
                <a:latin typeface="Arial" panose="020B0604020202020204" pitchFamily="34" charset="0"/>
                <a:cs typeface="Arial" panose="020B0604020202020204" pitchFamily="34" charset="0"/>
              </a:rPr>
              <a:t>ChEMBL</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Ligand information including structure, peptide sequences, clinical data and nomenclature, linked up to chemistry resources including PubChem</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1231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a:t>Navigating the website and search tools</a:t>
            </a:r>
            <a:br>
              <a:rPr lang="en-GB" dirty="0"/>
            </a:br>
            <a:endParaRPr lang="en-GB" dirty="0"/>
          </a:p>
        </p:txBody>
      </p:sp>
      <p:sp>
        <p:nvSpPr>
          <p:cNvPr id="5" name="Text Placeholder 4"/>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01322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Navigating GtoPdb</a:t>
            </a:r>
          </a:p>
        </p:txBody>
      </p:sp>
      <p:sp>
        <p:nvSpPr>
          <p:cNvPr id="3" name="Content Placeholder 2"/>
          <p:cNvSpPr>
            <a:spLocks noGrp="1"/>
          </p:cNvSpPr>
          <p:nvPr>
            <p:ph idx="1"/>
          </p:nvPr>
        </p:nvSpPr>
        <p:spPr/>
        <p:txBody>
          <a:bodyPr>
            <a:normAutofit/>
          </a:bodyPr>
          <a:lstStyle/>
          <a:p>
            <a:r>
              <a:rPr lang="en-GB" dirty="0"/>
              <a:t>Browse lists of targets and ligands</a:t>
            </a:r>
          </a:p>
          <a:p>
            <a:r>
              <a:rPr lang="en-GB" dirty="0"/>
              <a:t>Target families are listed under expandable family trees</a:t>
            </a:r>
          </a:p>
          <a:p>
            <a:r>
              <a:rPr lang="en-GB" dirty="0"/>
              <a:t>Target information is presented in two levels of detail</a:t>
            </a:r>
          </a:p>
          <a:p>
            <a:pPr marL="971550" lvl="1" indent="-514350">
              <a:buFont typeface="+mj-lt"/>
              <a:buAutoNum type="arabicPeriod"/>
            </a:pPr>
            <a:r>
              <a:rPr lang="en-GB" sz="2400" b="1" i="1" dirty="0"/>
              <a:t>Concise</a:t>
            </a:r>
            <a:r>
              <a:rPr lang="en-GB" sz="2400" dirty="0"/>
              <a:t> family summary pages</a:t>
            </a:r>
          </a:p>
          <a:p>
            <a:pPr marL="971550" lvl="1" indent="-514350">
              <a:buFont typeface="+mj-lt"/>
              <a:buAutoNum type="arabicPeriod"/>
            </a:pPr>
            <a:r>
              <a:rPr lang="en-GB" sz="2400" b="1" i="1" dirty="0"/>
              <a:t>Detailed</a:t>
            </a:r>
            <a:r>
              <a:rPr lang="en-GB" sz="2400" dirty="0"/>
              <a:t> pages for selected targets</a:t>
            </a:r>
          </a:p>
          <a:p>
            <a:r>
              <a:rPr lang="en-GB" dirty="0"/>
              <a:t>Ligand pages are provided for all compounds in GtoPdb</a:t>
            </a:r>
          </a:p>
          <a:p>
            <a:r>
              <a:rPr lang="en-GB" dirty="0"/>
              <a:t>Use the search tools to search by name, keyword, identifier or ligand structure</a:t>
            </a:r>
          </a:p>
        </p:txBody>
      </p:sp>
      <p:pic>
        <p:nvPicPr>
          <p:cNvPr id="7" name="Picture 6" hid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87" y="2338387"/>
            <a:ext cx="9039225" cy="218122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7576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F9F60F-2140-7E4A-9809-DA6E422958D9}"/>
              </a:ext>
            </a:extLst>
          </p:cNvPr>
          <p:cNvPicPr>
            <a:picLocks noChangeAspect="1"/>
          </p:cNvPicPr>
          <p:nvPr/>
        </p:nvPicPr>
        <p:blipFill>
          <a:blip r:embed="rId2"/>
          <a:stretch>
            <a:fillRect/>
          </a:stretch>
        </p:blipFill>
        <p:spPr>
          <a:xfrm>
            <a:off x="730834" y="156114"/>
            <a:ext cx="7590182" cy="6356195"/>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2396607" y="6523907"/>
            <a:ext cx="4350783" cy="276999"/>
          </a:xfrm>
          <a:prstGeom prst="rect">
            <a:avLst/>
          </a:prstGeom>
          <a:noFill/>
        </p:spPr>
        <p:txBody>
          <a:bodyPr wrap="square" rtlCol="0">
            <a:spAutoFit/>
          </a:bodyPr>
          <a:lstStyle/>
          <a:p>
            <a:pPr algn="ctr"/>
            <a:r>
              <a:rPr lang="en-GB" sz="1200" dirty="0"/>
              <a:t>GtoPdb home page</a:t>
            </a:r>
          </a:p>
        </p:txBody>
      </p:sp>
      <p:pic>
        <p:nvPicPr>
          <p:cNvPr id="4" name="Picture 3"/>
          <p:cNvPicPr>
            <a:picLocks noChangeAspect="1"/>
          </p:cNvPicPr>
          <p:nvPr/>
        </p:nvPicPr>
        <p:blipFill>
          <a:blip r:embed="rId3"/>
          <a:stretch>
            <a:fillRect/>
          </a:stretch>
        </p:blipFill>
        <p:spPr>
          <a:xfrm>
            <a:off x="4567237" y="3424237"/>
            <a:ext cx="9525" cy="9525"/>
          </a:xfrm>
          <a:prstGeom prst="rect">
            <a:avLst/>
          </a:prstGeom>
        </p:spPr>
      </p:pic>
      <p:pic>
        <p:nvPicPr>
          <p:cNvPr id="8" name="Picture 7"/>
          <p:cNvPicPr>
            <a:picLocks noChangeAspect="1"/>
          </p:cNvPicPr>
          <p:nvPr/>
        </p:nvPicPr>
        <p:blipFill>
          <a:blip r:embed="rId3"/>
          <a:stretch>
            <a:fillRect/>
          </a:stretch>
        </p:blipFill>
        <p:spPr>
          <a:xfrm>
            <a:off x="4567237" y="3424237"/>
            <a:ext cx="9525" cy="9525"/>
          </a:xfrm>
          <a:prstGeom prst="rect">
            <a:avLst/>
          </a:prstGeom>
        </p:spPr>
      </p:pic>
      <p:sp>
        <p:nvSpPr>
          <p:cNvPr id="9" name="Down Arrow 8"/>
          <p:cNvSpPr/>
          <p:nvPr/>
        </p:nvSpPr>
        <p:spPr>
          <a:xfrm rot="5400000" flipH="1">
            <a:off x="2581721" y="2036082"/>
            <a:ext cx="135802" cy="464945"/>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71353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2960"/>
          <a:stretch/>
        </p:blipFill>
        <p:spPr>
          <a:xfrm>
            <a:off x="1363571" y="0"/>
            <a:ext cx="6416858" cy="6400800"/>
          </a:xfrm>
          <a:prstGeom prst="rect">
            <a:avLst/>
          </a:prstGeom>
          <a:effectLst>
            <a:outerShdw blurRad="63500" sx="102000" sy="102000" algn="ctr" rotWithShape="0">
              <a:prstClr val="black">
                <a:alpha val="40000"/>
              </a:prstClr>
            </a:outerShdw>
          </a:effectLst>
        </p:spPr>
      </p:pic>
      <p:sp>
        <p:nvSpPr>
          <p:cNvPr id="7" name="TextBox 6"/>
          <p:cNvSpPr txBox="1"/>
          <p:nvPr/>
        </p:nvSpPr>
        <p:spPr>
          <a:xfrm>
            <a:off x="2396607" y="6490900"/>
            <a:ext cx="4350783" cy="276999"/>
          </a:xfrm>
          <a:prstGeom prst="rect">
            <a:avLst/>
          </a:prstGeom>
          <a:noFill/>
        </p:spPr>
        <p:txBody>
          <a:bodyPr wrap="square" rtlCol="0">
            <a:spAutoFit/>
          </a:bodyPr>
          <a:lstStyle/>
          <a:p>
            <a:pPr algn="ctr"/>
            <a:r>
              <a:rPr lang="en-GB" sz="1200" dirty="0"/>
              <a:t>GtoPdb home page</a:t>
            </a:r>
          </a:p>
        </p:txBody>
      </p:sp>
      <p:sp>
        <p:nvSpPr>
          <p:cNvPr id="6" name="Down Arrow 5"/>
          <p:cNvSpPr/>
          <p:nvPr/>
        </p:nvSpPr>
        <p:spPr>
          <a:xfrm rot="16200000">
            <a:off x="1799695" y="5487094"/>
            <a:ext cx="135802" cy="464945"/>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3526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969" y="66676"/>
            <a:ext cx="6419849" cy="6426510"/>
          </a:xfrm>
          <a:prstGeom prst="rect">
            <a:avLst/>
          </a:prstGeom>
          <a:effectLst>
            <a:outerShdw blurRad="63500" sx="102000" sy="102000" algn="ctr" rotWithShape="0">
              <a:prstClr val="black">
                <a:alpha val="40000"/>
              </a:prstClr>
            </a:outerShdw>
          </a:effectLst>
        </p:spPr>
      </p:pic>
      <p:sp>
        <p:nvSpPr>
          <p:cNvPr id="8" name="TextBox 7"/>
          <p:cNvSpPr txBox="1"/>
          <p:nvPr/>
        </p:nvSpPr>
        <p:spPr>
          <a:xfrm>
            <a:off x="2387082" y="6550336"/>
            <a:ext cx="4350783" cy="276999"/>
          </a:xfrm>
          <a:prstGeom prst="rect">
            <a:avLst/>
          </a:prstGeom>
          <a:noFill/>
        </p:spPr>
        <p:txBody>
          <a:bodyPr wrap="square" rtlCol="0">
            <a:spAutoFit/>
          </a:bodyPr>
          <a:lstStyle/>
          <a:p>
            <a:pPr algn="ctr"/>
            <a:r>
              <a:rPr lang="en-GB" sz="1200" dirty="0"/>
              <a:t>Histamine receptors family summary page</a:t>
            </a:r>
          </a:p>
        </p:txBody>
      </p:sp>
      <p:sp>
        <p:nvSpPr>
          <p:cNvPr id="6" name="Down Arrow 5"/>
          <p:cNvSpPr/>
          <p:nvPr/>
        </p:nvSpPr>
        <p:spPr>
          <a:xfrm rot="5400000" flipH="1">
            <a:off x="3471369" y="3544279"/>
            <a:ext cx="135802" cy="464945"/>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4290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387082" y="6531286"/>
            <a:ext cx="4350783" cy="276999"/>
          </a:xfrm>
          <a:prstGeom prst="rect">
            <a:avLst/>
          </a:prstGeom>
          <a:noFill/>
        </p:spPr>
        <p:txBody>
          <a:bodyPr wrap="square" rtlCol="0">
            <a:spAutoFit/>
          </a:bodyPr>
          <a:lstStyle/>
          <a:p>
            <a:pPr algn="ctr"/>
            <a:r>
              <a:rPr lang="en-GB" sz="1200" dirty="0"/>
              <a:t>Histamine H</a:t>
            </a:r>
            <a:r>
              <a:rPr lang="en-GB" sz="1200" baseline="-25000" dirty="0"/>
              <a:t>2</a:t>
            </a:r>
            <a:r>
              <a:rPr lang="en-GB" sz="1200" dirty="0"/>
              <a:t> receptor concise summary view</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31" y="142028"/>
            <a:ext cx="8964072" cy="6304194"/>
          </a:xfrm>
          <a:prstGeom prst="rect">
            <a:avLst/>
          </a:prstGeom>
          <a:effectLst>
            <a:outerShdw blurRad="63500" sx="102000" sy="102000" algn="ctr" rotWithShape="0">
              <a:prstClr val="black">
                <a:alpha val="40000"/>
              </a:prstClr>
            </a:outerShdw>
          </a:effectLst>
        </p:spPr>
      </p:pic>
      <p:sp>
        <p:nvSpPr>
          <p:cNvPr id="9" name="Down Arrow 8"/>
          <p:cNvSpPr/>
          <p:nvPr/>
        </p:nvSpPr>
        <p:spPr>
          <a:xfrm rot="5400000" flipH="1">
            <a:off x="3972528" y="3987880"/>
            <a:ext cx="135802" cy="464945"/>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6552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42532" y="606416"/>
            <a:ext cx="9048750" cy="5612429"/>
            <a:chOff x="42532" y="606416"/>
            <a:chExt cx="9048750" cy="5612429"/>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32" y="606416"/>
              <a:ext cx="9048750" cy="2162175"/>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5824" y="2893162"/>
              <a:ext cx="5568917" cy="3325683"/>
            </a:xfrm>
            <a:prstGeom prst="rect">
              <a:avLst/>
            </a:prstGeom>
            <a:effectLst>
              <a:outerShdw blurRad="63500" sx="102000" sy="102000" algn="ctr" rotWithShape="0">
                <a:prstClr val="black">
                  <a:alpha val="40000"/>
                </a:prstClr>
              </a:outerShdw>
            </a:effectLst>
          </p:spPr>
        </p:pic>
        <p:sp>
          <p:nvSpPr>
            <p:cNvPr id="7" name="Curved Right Arrow 6"/>
            <p:cNvSpPr/>
            <p:nvPr/>
          </p:nvSpPr>
          <p:spPr>
            <a:xfrm>
              <a:off x="2348179" y="2527402"/>
              <a:ext cx="482803" cy="797356"/>
            </a:xfrm>
            <a:prstGeom prst="curvedRightArrow">
              <a:avLst>
                <a:gd name="adj1" fmla="val 25000"/>
                <a:gd name="adj2" fmla="val 61194"/>
                <a:gd name="adj3" fmla="val 25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9" name="TextBox 8"/>
          <p:cNvSpPr txBox="1"/>
          <p:nvPr/>
        </p:nvSpPr>
        <p:spPr>
          <a:xfrm>
            <a:off x="2387082" y="6436036"/>
            <a:ext cx="4350783" cy="276999"/>
          </a:xfrm>
          <a:prstGeom prst="rect">
            <a:avLst/>
          </a:prstGeom>
          <a:noFill/>
        </p:spPr>
        <p:txBody>
          <a:bodyPr wrap="square" rtlCol="0">
            <a:spAutoFit/>
          </a:bodyPr>
          <a:lstStyle/>
          <a:p>
            <a:pPr algn="ctr"/>
            <a:r>
              <a:rPr lang="en-GB" sz="1200" dirty="0"/>
              <a:t>Reference information and </a:t>
            </a:r>
            <a:r>
              <a:rPr lang="en-GB" sz="1200" dirty="0" err="1"/>
              <a:t>linkout</a:t>
            </a:r>
            <a:r>
              <a:rPr lang="en-GB" sz="1200" dirty="0"/>
              <a:t> to PubMed</a:t>
            </a:r>
          </a:p>
        </p:txBody>
      </p:sp>
      <p:sp>
        <p:nvSpPr>
          <p:cNvPr id="8" name="Down Arrow 7"/>
          <p:cNvSpPr/>
          <p:nvPr/>
        </p:nvSpPr>
        <p:spPr>
          <a:xfrm rot="5400000" flipH="1">
            <a:off x="3369445" y="2171129"/>
            <a:ext cx="135802" cy="464945"/>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6552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31" y="120762"/>
            <a:ext cx="8964072" cy="6304194"/>
          </a:xfrm>
          <a:prstGeom prst="rect">
            <a:avLst/>
          </a:prstGeom>
          <a:effectLst>
            <a:outerShdw blurRad="63500" sx="102000" sy="102000" algn="ctr" rotWithShape="0">
              <a:prstClr val="black">
                <a:alpha val="40000"/>
              </a:prstClr>
            </a:outerShdw>
          </a:effectLst>
        </p:spPr>
      </p:pic>
      <p:sp>
        <p:nvSpPr>
          <p:cNvPr id="7" name="TextBox 6"/>
          <p:cNvSpPr txBox="1"/>
          <p:nvPr/>
        </p:nvSpPr>
        <p:spPr>
          <a:xfrm>
            <a:off x="2406132" y="6569386"/>
            <a:ext cx="4350783" cy="276999"/>
          </a:xfrm>
          <a:prstGeom prst="rect">
            <a:avLst/>
          </a:prstGeom>
          <a:noFill/>
        </p:spPr>
        <p:txBody>
          <a:bodyPr wrap="square" rtlCol="0">
            <a:spAutoFit/>
          </a:bodyPr>
          <a:lstStyle/>
          <a:p>
            <a:pPr algn="ctr"/>
            <a:r>
              <a:rPr lang="en-GB" sz="1200" dirty="0"/>
              <a:t>Link to more details for the H</a:t>
            </a:r>
            <a:r>
              <a:rPr lang="en-GB" sz="1200" baseline="-25000" dirty="0"/>
              <a:t>2</a:t>
            </a:r>
            <a:r>
              <a:rPr lang="en-GB" sz="1200" dirty="0"/>
              <a:t> receptor</a:t>
            </a:r>
          </a:p>
        </p:txBody>
      </p:sp>
      <p:sp>
        <p:nvSpPr>
          <p:cNvPr id="8" name="Down Arrow 7"/>
          <p:cNvSpPr/>
          <p:nvPr/>
        </p:nvSpPr>
        <p:spPr>
          <a:xfrm rot="16200000">
            <a:off x="7052722" y="1004806"/>
            <a:ext cx="135802" cy="464945"/>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6552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001" y="66675"/>
            <a:ext cx="6700274" cy="6453162"/>
          </a:xfrm>
          <a:prstGeom prst="rect">
            <a:avLst/>
          </a:prstGeom>
          <a:effectLst>
            <a:outerShdw blurRad="63500" sx="102000" sy="102000" algn="ctr" rotWithShape="0">
              <a:prstClr val="black">
                <a:alpha val="40000"/>
              </a:prstClr>
            </a:outerShdw>
          </a:effectLst>
        </p:spPr>
      </p:pic>
      <p:sp>
        <p:nvSpPr>
          <p:cNvPr id="6" name="TextBox 5"/>
          <p:cNvSpPr txBox="1"/>
          <p:nvPr/>
        </p:nvSpPr>
        <p:spPr>
          <a:xfrm>
            <a:off x="2406132" y="6569386"/>
            <a:ext cx="4350783" cy="276999"/>
          </a:xfrm>
          <a:prstGeom prst="rect">
            <a:avLst/>
          </a:prstGeom>
          <a:noFill/>
        </p:spPr>
        <p:txBody>
          <a:bodyPr wrap="square" rtlCol="0">
            <a:spAutoFit/>
          </a:bodyPr>
          <a:lstStyle/>
          <a:p>
            <a:pPr algn="ctr"/>
            <a:r>
              <a:rPr lang="en-GB" sz="1200" dirty="0"/>
              <a:t>H</a:t>
            </a:r>
            <a:r>
              <a:rPr lang="en-GB" sz="1200" baseline="-25000" dirty="0"/>
              <a:t>2</a:t>
            </a:r>
            <a:r>
              <a:rPr lang="en-GB" sz="1200" dirty="0"/>
              <a:t> receptor detailed annotation page</a:t>
            </a:r>
          </a:p>
        </p:txBody>
      </p:sp>
      <p:sp>
        <p:nvSpPr>
          <p:cNvPr id="5" name="Down Arrow 4"/>
          <p:cNvSpPr/>
          <p:nvPr/>
        </p:nvSpPr>
        <p:spPr>
          <a:xfrm rot="16200000">
            <a:off x="825408" y="1421014"/>
            <a:ext cx="135802" cy="464945"/>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6552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Contents</a:t>
            </a:r>
          </a:p>
        </p:txBody>
      </p:sp>
      <p:sp>
        <p:nvSpPr>
          <p:cNvPr id="3" name="Content Placeholder 2"/>
          <p:cNvSpPr>
            <a:spLocks noGrp="1"/>
          </p:cNvSpPr>
          <p:nvPr>
            <p:ph idx="1"/>
          </p:nvPr>
        </p:nvSpPr>
        <p:spPr>
          <a:xfrm>
            <a:off x="457200" y="1600200"/>
            <a:ext cx="8353650" cy="4876800"/>
          </a:xfrm>
        </p:spPr>
        <p:txBody>
          <a:bodyPr>
            <a:normAutofit/>
          </a:bodyPr>
          <a:lstStyle/>
          <a:p>
            <a:r>
              <a:rPr lang="en-GB" dirty="0"/>
              <a:t>Background and history of the database</a:t>
            </a:r>
          </a:p>
          <a:p>
            <a:r>
              <a:rPr lang="en-GB" dirty="0"/>
              <a:t>About NC-IUPHAR</a:t>
            </a:r>
          </a:p>
          <a:p>
            <a:r>
              <a:rPr lang="en-GB" dirty="0"/>
              <a:t>Database content </a:t>
            </a:r>
          </a:p>
          <a:p>
            <a:r>
              <a:rPr lang="en-GB" dirty="0"/>
              <a:t>Navigating the website and search tools</a:t>
            </a:r>
          </a:p>
          <a:p>
            <a:r>
              <a:rPr lang="en-GB" dirty="0"/>
              <a:t>Recent additions and expansions</a:t>
            </a:r>
          </a:p>
          <a:p>
            <a:r>
              <a:rPr lang="en-GB" dirty="0"/>
              <a:t>The Concise Guide to PHARMACOLOGY</a:t>
            </a:r>
          </a:p>
          <a:p>
            <a:r>
              <a:rPr lang="en-GB" dirty="0"/>
              <a:t>The IUPHAR Guide to IMMUNOPHARMACOLOGY</a:t>
            </a:r>
          </a:p>
          <a:p>
            <a:r>
              <a:rPr lang="en-GB" dirty="0"/>
              <a:t>The IUPHAR/MMV Guide to MALARIA PHARMACOLOGY</a:t>
            </a:r>
          </a:p>
          <a:p>
            <a:r>
              <a:rPr lang="en-GB" dirty="0"/>
              <a:t>Additional features and resources</a:t>
            </a:r>
          </a:p>
          <a:p>
            <a:r>
              <a:rPr lang="en-GB" dirty="0"/>
              <a:t>The Pharmacology Education Project</a:t>
            </a:r>
          </a:p>
          <a:p>
            <a:r>
              <a:rPr lang="en-GB" dirty="0"/>
              <a:t>Acknowledgements</a:t>
            </a:r>
          </a:p>
          <a:p>
            <a:pPr marL="0" indent="0">
              <a:buNone/>
            </a:pPr>
            <a:endParaRPr lang="en-GB" dirty="0"/>
          </a:p>
          <a:p>
            <a:endParaRPr lang="en-GB" dirty="0"/>
          </a:p>
          <a:p>
            <a:endParaRPr lang="en-GB" dirty="0"/>
          </a:p>
          <a:p>
            <a:endParaRPr lang="en-GB" dirty="0"/>
          </a:p>
        </p:txBody>
      </p:sp>
    </p:spTree>
    <p:extLst>
      <p:ext uri="{BB962C8B-B14F-4D97-AF65-F5344CB8AC3E}">
        <p14:creationId xmlns:p14="http://schemas.microsoft.com/office/powerpoint/2010/main" val="986982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406132" y="6550336"/>
            <a:ext cx="4350783" cy="276999"/>
          </a:xfrm>
          <a:prstGeom prst="rect">
            <a:avLst/>
          </a:prstGeom>
          <a:noFill/>
        </p:spPr>
        <p:txBody>
          <a:bodyPr wrap="square" rtlCol="0">
            <a:spAutoFit/>
          </a:bodyPr>
          <a:lstStyle/>
          <a:p>
            <a:pPr algn="ctr"/>
            <a:r>
              <a:rPr lang="en-GB" sz="1200" dirty="0" err="1"/>
              <a:t>Linkouts</a:t>
            </a:r>
            <a:r>
              <a:rPr lang="en-GB" sz="1200" dirty="0"/>
              <a:t> to other gene and protein resources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18" y="547686"/>
            <a:ext cx="8905875" cy="54483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16552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24" y="0"/>
            <a:ext cx="6307503" cy="6858000"/>
          </a:xfrm>
          <a:prstGeom prst="rect">
            <a:avLst/>
          </a:prstGeom>
          <a:effectLst>
            <a:outerShdw blurRad="63500" sx="102000" sy="102000" algn="ctr" rotWithShape="0">
              <a:prstClr val="black">
                <a:alpha val="40000"/>
              </a:prstClr>
            </a:outerShdw>
          </a:effectLst>
        </p:spPr>
      </p:pic>
      <p:grpSp>
        <p:nvGrpSpPr>
          <p:cNvPr id="18" name="Group 17"/>
          <p:cNvGrpSpPr/>
          <p:nvPr/>
        </p:nvGrpSpPr>
        <p:grpSpPr>
          <a:xfrm>
            <a:off x="6455542" y="1903425"/>
            <a:ext cx="2707862" cy="2246377"/>
            <a:chOff x="6470172" y="2187120"/>
            <a:chExt cx="2707862" cy="2246377"/>
          </a:xfrm>
        </p:grpSpPr>
        <p:grpSp>
          <p:nvGrpSpPr>
            <p:cNvPr id="9" name="Group 8"/>
            <p:cNvGrpSpPr/>
            <p:nvPr/>
          </p:nvGrpSpPr>
          <p:grpSpPr>
            <a:xfrm>
              <a:off x="6470172" y="2187120"/>
              <a:ext cx="352425" cy="2246377"/>
              <a:chOff x="6710242" y="1850630"/>
              <a:chExt cx="352425" cy="2246377"/>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8342" y="3360075"/>
                <a:ext cx="276225" cy="3524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5004" y="3735057"/>
                <a:ext cx="342900" cy="3619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8342" y="2552965"/>
                <a:ext cx="276225" cy="39052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0242" y="2966045"/>
                <a:ext cx="352425" cy="37147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8817" y="1850630"/>
                <a:ext cx="295275" cy="333375"/>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9292" y="2206560"/>
                <a:ext cx="314325" cy="323850"/>
              </a:xfrm>
              <a:prstGeom prst="rect">
                <a:avLst/>
              </a:prstGeom>
            </p:spPr>
          </p:pic>
        </p:grpSp>
        <p:sp>
          <p:nvSpPr>
            <p:cNvPr id="10" name="TextBox 9"/>
            <p:cNvSpPr txBox="1"/>
            <p:nvPr/>
          </p:nvSpPr>
          <p:spPr>
            <a:xfrm>
              <a:off x="6705882" y="2238325"/>
              <a:ext cx="2472152" cy="246221"/>
            </a:xfrm>
            <a:prstGeom prst="rect">
              <a:avLst/>
            </a:prstGeom>
            <a:noFill/>
          </p:spPr>
          <p:txBody>
            <a:bodyPr wrap="none" rtlCol="0">
              <a:spAutoFit/>
            </a:bodyPr>
            <a:lstStyle/>
            <a:p>
              <a:r>
                <a:rPr lang="en-GB" sz="1000" kern="300" dirty="0">
                  <a:latin typeface="+mj-lt"/>
                  <a:cs typeface="Arial" panose="020B0604020202020204" pitchFamily="34" charset="0"/>
                </a:rPr>
                <a:t>Click for species-specific selectivity table</a:t>
              </a:r>
            </a:p>
          </p:txBody>
        </p:sp>
        <p:sp>
          <p:nvSpPr>
            <p:cNvPr id="11" name="TextBox 10"/>
            <p:cNvSpPr txBox="1"/>
            <p:nvPr/>
          </p:nvSpPr>
          <p:spPr>
            <a:xfrm>
              <a:off x="6705882" y="2566809"/>
              <a:ext cx="2265364" cy="246221"/>
            </a:xfrm>
            <a:prstGeom prst="rect">
              <a:avLst/>
            </a:prstGeom>
            <a:noFill/>
          </p:spPr>
          <p:txBody>
            <a:bodyPr wrap="none" rtlCol="0">
              <a:spAutoFit/>
            </a:bodyPr>
            <a:lstStyle/>
            <a:p>
              <a:r>
                <a:rPr lang="en-GB" sz="1000" kern="300" dirty="0">
                  <a:latin typeface="+mj-lt"/>
                  <a:cs typeface="Arial" panose="020B0604020202020204" pitchFamily="34" charset="0"/>
                </a:rPr>
                <a:t>Ligand is endogenous in this species</a:t>
              </a:r>
            </a:p>
          </p:txBody>
        </p:sp>
        <p:sp>
          <p:nvSpPr>
            <p:cNvPr id="12" name="TextBox 11"/>
            <p:cNvSpPr txBox="1"/>
            <p:nvPr/>
          </p:nvSpPr>
          <p:spPr>
            <a:xfrm>
              <a:off x="6705882" y="2961128"/>
              <a:ext cx="1071127" cy="246221"/>
            </a:xfrm>
            <a:prstGeom prst="rect">
              <a:avLst/>
            </a:prstGeom>
            <a:noFill/>
          </p:spPr>
          <p:txBody>
            <a:bodyPr wrap="none" rtlCol="0">
              <a:spAutoFit/>
            </a:bodyPr>
            <a:lstStyle/>
            <a:p>
              <a:r>
                <a:rPr lang="en-GB" sz="1000" kern="300" dirty="0">
                  <a:latin typeface="+mj-lt"/>
                  <a:cs typeface="Arial" panose="020B0604020202020204" pitchFamily="34" charset="0"/>
                </a:rPr>
                <a:t>Ligand is labelled</a:t>
              </a:r>
            </a:p>
          </p:txBody>
        </p:sp>
        <p:sp>
          <p:nvSpPr>
            <p:cNvPr id="13" name="TextBox 12"/>
            <p:cNvSpPr txBox="1"/>
            <p:nvPr/>
          </p:nvSpPr>
          <p:spPr>
            <a:xfrm>
              <a:off x="6705882" y="3340817"/>
              <a:ext cx="1239442" cy="246221"/>
            </a:xfrm>
            <a:prstGeom prst="rect">
              <a:avLst/>
            </a:prstGeom>
            <a:noFill/>
          </p:spPr>
          <p:txBody>
            <a:bodyPr wrap="none" rtlCol="0">
              <a:spAutoFit/>
            </a:bodyPr>
            <a:lstStyle/>
            <a:p>
              <a:r>
                <a:rPr lang="en-GB" sz="1000" kern="300" dirty="0">
                  <a:latin typeface="+mj-lt"/>
                  <a:cs typeface="Arial" panose="020B0604020202020204" pitchFamily="34" charset="0"/>
                </a:rPr>
                <a:t>Ligand is radioactive</a:t>
              </a:r>
            </a:p>
          </p:txBody>
        </p:sp>
        <p:sp>
          <p:nvSpPr>
            <p:cNvPr id="14" name="TextBox 13"/>
            <p:cNvSpPr txBox="1"/>
            <p:nvPr/>
          </p:nvSpPr>
          <p:spPr>
            <a:xfrm>
              <a:off x="6705882" y="3742451"/>
              <a:ext cx="963725" cy="246221"/>
            </a:xfrm>
            <a:prstGeom prst="rect">
              <a:avLst/>
            </a:prstGeom>
            <a:noFill/>
          </p:spPr>
          <p:txBody>
            <a:bodyPr wrap="none" rtlCol="0">
              <a:spAutoFit/>
            </a:bodyPr>
            <a:lstStyle/>
            <a:p>
              <a:r>
                <a:rPr lang="en-GB" sz="1000" kern="300" dirty="0">
                  <a:latin typeface="+mj-lt"/>
                  <a:cs typeface="Arial" panose="020B0604020202020204" pitchFamily="34" charset="0"/>
                </a:rPr>
                <a:t>Approved drug</a:t>
              </a:r>
            </a:p>
          </p:txBody>
        </p:sp>
        <p:sp>
          <p:nvSpPr>
            <p:cNvPr id="15" name="TextBox 14"/>
            <p:cNvSpPr txBox="1"/>
            <p:nvPr/>
          </p:nvSpPr>
          <p:spPr>
            <a:xfrm>
              <a:off x="6705882" y="4122140"/>
              <a:ext cx="1879041" cy="246221"/>
            </a:xfrm>
            <a:prstGeom prst="rect">
              <a:avLst/>
            </a:prstGeom>
            <a:noFill/>
          </p:spPr>
          <p:txBody>
            <a:bodyPr wrap="none" rtlCol="0">
              <a:spAutoFit/>
            </a:bodyPr>
            <a:lstStyle/>
            <a:p>
              <a:r>
                <a:rPr lang="en-GB" sz="1000" kern="300" dirty="0">
                  <a:latin typeface="+mj-lt"/>
                  <a:cs typeface="Arial" panose="020B0604020202020204" pitchFamily="34" charset="0"/>
                </a:rPr>
                <a:t>Primary target of this compound</a:t>
              </a:r>
            </a:p>
          </p:txBody>
        </p:sp>
      </p:grpSp>
      <p:sp>
        <p:nvSpPr>
          <p:cNvPr id="20" name="TextBox 19"/>
          <p:cNvSpPr txBox="1"/>
          <p:nvPr/>
        </p:nvSpPr>
        <p:spPr>
          <a:xfrm>
            <a:off x="6493642" y="1273486"/>
            <a:ext cx="2536058" cy="276999"/>
          </a:xfrm>
          <a:prstGeom prst="rect">
            <a:avLst/>
          </a:prstGeom>
          <a:noFill/>
        </p:spPr>
        <p:txBody>
          <a:bodyPr wrap="square" rtlCol="0">
            <a:spAutoFit/>
          </a:bodyPr>
          <a:lstStyle/>
          <a:p>
            <a:pPr algn="ctr"/>
            <a:r>
              <a:rPr lang="en-GB" sz="1200" dirty="0"/>
              <a:t>Interaction tables</a:t>
            </a:r>
          </a:p>
        </p:txBody>
      </p:sp>
      <p:sp>
        <p:nvSpPr>
          <p:cNvPr id="21" name="Down Arrow 20"/>
          <p:cNvSpPr/>
          <p:nvPr/>
        </p:nvSpPr>
        <p:spPr>
          <a:xfrm rot="5400000">
            <a:off x="815737" y="3893462"/>
            <a:ext cx="135802" cy="464945"/>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6552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6417442" y="1349686"/>
            <a:ext cx="2536058" cy="461665"/>
          </a:xfrm>
          <a:prstGeom prst="rect">
            <a:avLst/>
          </a:prstGeom>
          <a:noFill/>
        </p:spPr>
        <p:txBody>
          <a:bodyPr wrap="square" rtlCol="0">
            <a:spAutoFit/>
          </a:bodyPr>
          <a:lstStyle/>
          <a:p>
            <a:pPr algn="ctr"/>
            <a:r>
              <a:rPr lang="en-GB" sz="1200" dirty="0"/>
              <a:t>Ligand page for the approved drug ranitidine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112" y="21266"/>
            <a:ext cx="5921328" cy="681546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16552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2180021" y="6581001"/>
            <a:ext cx="4782754" cy="276999"/>
          </a:xfrm>
          <a:prstGeom prst="rect">
            <a:avLst/>
          </a:prstGeom>
          <a:noFill/>
        </p:spPr>
        <p:txBody>
          <a:bodyPr wrap="square" rtlCol="0">
            <a:spAutoFit/>
          </a:bodyPr>
          <a:lstStyle/>
          <a:p>
            <a:pPr algn="ctr"/>
            <a:r>
              <a:rPr lang="en-GB" sz="1200" dirty="0"/>
              <a:t>Biological activity data for ranitidine at targets in the database</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7520" b="1"/>
          <a:stretch/>
        </p:blipFill>
        <p:spPr>
          <a:xfrm>
            <a:off x="863944" y="85064"/>
            <a:ext cx="7442309" cy="6441835"/>
          </a:xfrm>
          <a:prstGeom prst="rect">
            <a:avLst/>
          </a:prstGeom>
          <a:effectLst>
            <a:outerShdw blurRad="63500" sx="102000" sy="102000" algn="ctr" rotWithShape="0">
              <a:prstClr val="black">
                <a:alpha val="40000"/>
              </a:prstClr>
            </a:outerShdw>
          </a:effectLst>
        </p:spPr>
      </p:pic>
      <p:sp>
        <p:nvSpPr>
          <p:cNvPr id="7" name="Down Arrow 6"/>
          <p:cNvSpPr/>
          <p:nvPr/>
        </p:nvSpPr>
        <p:spPr>
          <a:xfrm>
            <a:off x="1915217" y="2323549"/>
            <a:ext cx="135802" cy="464945"/>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6552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0310"/>
          <a:stretch/>
        </p:blipFill>
        <p:spPr>
          <a:xfrm>
            <a:off x="121553" y="53165"/>
            <a:ext cx="8892176" cy="6443330"/>
          </a:xfrm>
          <a:prstGeom prst="rect">
            <a:avLst/>
          </a:prstGeom>
          <a:effectLst>
            <a:outerShdw blurRad="63500" sx="102000" sy="102000" algn="ctr" rotWithShape="0">
              <a:prstClr val="black">
                <a:alpha val="40000"/>
              </a:prstClr>
            </a:outerShdw>
          </a:effectLst>
        </p:spPr>
      </p:pic>
      <p:sp>
        <p:nvSpPr>
          <p:cNvPr id="6" name="TextBox 5"/>
          <p:cNvSpPr txBox="1"/>
          <p:nvPr/>
        </p:nvSpPr>
        <p:spPr>
          <a:xfrm>
            <a:off x="2180021" y="6581001"/>
            <a:ext cx="4782754" cy="276999"/>
          </a:xfrm>
          <a:prstGeom prst="rect">
            <a:avLst/>
          </a:prstGeom>
          <a:noFill/>
        </p:spPr>
        <p:txBody>
          <a:bodyPr wrap="square" rtlCol="0">
            <a:spAutoFit/>
          </a:bodyPr>
          <a:lstStyle/>
          <a:p>
            <a:pPr algn="ctr"/>
            <a:r>
              <a:rPr lang="en-GB" sz="1200" dirty="0"/>
              <a:t>Clinical use and mechanism of action for ranitidine</a:t>
            </a:r>
          </a:p>
        </p:txBody>
      </p:sp>
      <p:sp>
        <p:nvSpPr>
          <p:cNvPr id="5" name="Down Arrow 4"/>
          <p:cNvSpPr/>
          <p:nvPr/>
        </p:nvSpPr>
        <p:spPr>
          <a:xfrm>
            <a:off x="2382624" y="2837044"/>
            <a:ext cx="135802" cy="464945"/>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6552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Peptide ligand information</a:t>
            </a:r>
          </a:p>
        </p:txBody>
      </p:sp>
      <p:sp>
        <p:nvSpPr>
          <p:cNvPr id="5" name="TextBox 4"/>
          <p:cNvSpPr txBox="1"/>
          <p:nvPr/>
        </p:nvSpPr>
        <p:spPr>
          <a:xfrm>
            <a:off x="6216288" y="1896933"/>
            <a:ext cx="2787940" cy="2893100"/>
          </a:xfrm>
          <a:prstGeom prst="rect">
            <a:avLst/>
          </a:prstGeom>
          <a:noFill/>
        </p:spPr>
        <p:txBody>
          <a:bodyPr wrap="square" rtlCol="0">
            <a:spAutoFit/>
          </a:bodyPr>
          <a:lstStyle/>
          <a:p>
            <a:pPr marL="171450" indent="-171450">
              <a:spcBef>
                <a:spcPts val="600"/>
              </a:spcBef>
              <a:buClr>
                <a:schemeClr val="accent1"/>
              </a:buClr>
              <a:buSzPct val="85000"/>
              <a:buFont typeface="Arial" panose="020B0604020202020204" pitchFamily="34" charset="0"/>
              <a:buChar char="•"/>
            </a:pPr>
            <a:r>
              <a:rPr lang="en-GB" dirty="0"/>
              <a:t>Curated sequence information</a:t>
            </a:r>
          </a:p>
          <a:p>
            <a:pPr marL="171450" indent="-171450">
              <a:spcBef>
                <a:spcPts val="600"/>
              </a:spcBef>
              <a:buClr>
                <a:schemeClr val="accent1"/>
              </a:buClr>
              <a:buSzPct val="85000"/>
              <a:buFont typeface="Arial" panose="020B0604020202020204" pitchFamily="34" charset="0"/>
              <a:buChar char="•"/>
            </a:pPr>
            <a:r>
              <a:rPr lang="en-GB" dirty="0"/>
              <a:t>Post-translational and chemical group modifications </a:t>
            </a:r>
          </a:p>
          <a:p>
            <a:pPr marL="171450" indent="-171450">
              <a:spcBef>
                <a:spcPts val="600"/>
              </a:spcBef>
              <a:buClr>
                <a:schemeClr val="accent1"/>
              </a:buClr>
              <a:buSzPct val="85000"/>
              <a:buFont typeface="Arial" panose="020B0604020202020204" pitchFamily="34" charset="0"/>
              <a:buChar char="•"/>
            </a:pPr>
            <a:r>
              <a:rPr lang="en-GB" dirty="0"/>
              <a:t>Precursor proteins and encoding genes</a:t>
            </a:r>
          </a:p>
          <a:p>
            <a:pPr marL="171450" indent="-171450">
              <a:spcBef>
                <a:spcPts val="600"/>
              </a:spcBef>
              <a:buClr>
                <a:schemeClr val="accent1"/>
              </a:buClr>
              <a:buSzPct val="85000"/>
              <a:buFont typeface="Arial" panose="020B0604020202020204" pitchFamily="34" charset="0"/>
              <a:buChar char="•"/>
            </a:pPr>
            <a:r>
              <a:rPr lang="en-GB" dirty="0"/>
              <a:t>Similar sequences</a:t>
            </a:r>
          </a:p>
          <a:p>
            <a:pPr marL="171450" indent="-171450">
              <a:spcBef>
                <a:spcPts val="600"/>
              </a:spcBef>
              <a:buClr>
                <a:schemeClr val="accent1"/>
              </a:buClr>
              <a:buSzPct val="85000"/>
              <a:buFont typeface="Arial" panose="020B0604020202020204" pitchFamily="34" charset="0"/>
              <a:buChar char="•"/>
            </a:pPr>
            <a:r>
              <a:rPr lang="en-GB" dirty="0"/>
              <a:t>Gene families</a:t>
            </a:r>
          </a:p>
        </p:txBody>
      </p:sp>
      <p:sp>
        <p:nvSpPr>
          <p:cNvPr id="6" name="TextBox 5"/>
          <p:cNvSpPr txBox="1"/>
          <p:nvPr/>
        </p:nvSpPr>
        <p:spPr>
          <a:xfrm>
            <a:off x="247650" y="6180330"/>
            <a:ext cx="2581275" cy="461665"/>
          </a:xfrm>
          <a:prstGeom prst="rect">
            <a:avLst/>
          </a:prstGeom>
          <a:noFill/>
        </p:spPr>
        <p:txBody>
          <a:bodyPr wrap="square" rtlCol="0">
            <a:spAutoFit/>
          </a:bodyPr>
          <a:lstStyle/>
          <a:p>
            <a:pPr algn="ctr"/>
            <a:r>
              <a:rPr lang="en-GB" sz="1200" dirty="0"/>
              <a:t>Ligand page for the endogenous peptide endothelin-1</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737" y="1442817"/>
            <a:ext cx="5940513" cy="464964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3331" y="5085115"/>
            <a:ext cx="6008364" cy="157814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72818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Bespoke tables for different targets</a:t>
            </a:r>
          </a:p>
        </p:txBody>
      </p:sp>
      <p:sp>
        <p:nvSpPr>
          <p:cNvPr id="3" name="Content Placeholder 2"/>
          <p:cNvSpPr>
            <a:spLocks noGrp="1"/>
          </p:cNvSpPr>
          <p:nvPr>
            <p:ph idx="1"/>
          </p:nvPr>
        </p:nvSpPr>
        <p:spPr>
          <a:xfrm>
            <a:off x="441522" y="1490440"/>
            <a:ext cx="8229600" cy="4876800"/>
          </a:xfrm>
        </p:spPr>
        <p:txBody>
          <a:bodyPr>
            <a:normAutofit/>
          </a:bodyPr>
          <a:lstStyle/>
          <a:p>
            <a:r>
              <a:rPr lang="en-GB" dirty="0" err="1"/>
              <a:t>Heteromeric</a:t>
            </a:r>
            <a:r>
              <a:rPr lang="en-GB" dirty="0"/>
              <a:t> complexes: subunit composition</a:t>
            </a:r>
          </a:p>
          <a:p>
            <a:r>
              <a:rPr lang="en-GB" dirty="0"/>
              <a:t>GPCRs: signal transduction mechanism</a:t>
            </a:r>
          </a:p>
          <a:p>
            <a:r>
              <a:rPr lang="en-GB" dirty="0"/>
              <a:t>Ion channels: ion conductance and voltage-dependence</a:t>
            </a:r>
          </a:p>
          <a:p>
            <a:r>
              <a:rPr lang="en-GB" dirty="0"/>
              <a:t>Nuclear receptors: DNA co-binding partners, target genes</a:t>
            </a:r>
          </a:p>
          <a:p>
            <a:r>
              <a:rPr lang="en-GB" dirty="0"/>
              <a:t>Enzymes: substrates, cofactors, reaction mechanisms</a:t>
            </a:r>
          </a:p>
          <a:p>
            <a:r>
              <a:rPr lang="en-GB" dirty="0"/>
              <a:t>Transporters: substrates</a:t>
            </a:r>
          </a:p>
          <a:p>
            <a:r>
              <a:rPr lang="en-GB" dirty="0"/>
              <a:t>Antimalarial targets: whole organism assays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88" t="67893" r="49606"/>
          <a:stretch/>
        </p:blipFill>
        <p:spPr>
          <a:xfrm>
            <a:off x="5686425" y="4634303"/>
            <a:ext cx="3331368" cy="1571233"/>
          </a:xfrm>
          <a:prstGeom prst="rect">
            <a:avLst/>
          </a:prstGeom>
          <a:effectLst>
            <a:outerShdw blurRad="63500" sx="102000" sy="102000" algn="ctr" rotWithShape="0">
              <a:prstClr val="black">
                <a:alpha val="40000"/>
              </a:prstClr>
            </a:outerShdw>
          </a:effectLst>
        </p:spPr>
      </p:pic>
      <p:sp>
        <p:nvSpPr>
          <p:cNvPr id="5" name="TextBox 4"/>
          <p:cNvSpPr txBox="1"/>
          <p:nvPr/>
        </p:nvSpPr>
        <p:spPr>
          <a:xfrm>
            <a:off x="6708343" y="6274639"/>
            <a:ext cx="1287532" cy="276999"/>
          </a:xfrm>
          <a:prstGeom prst="rect">
            <a:avLst/>
          </a:prstGeom>
          <a:noFill/>
        </p:spPr>
        <p:txBody>
          <a:bodyPr wrap="none" rtlCol="0">
            <a:spAutoFit/>
          </a:bodyPr>
          <a:lstStyle/>
          <a:p>
            <a:r>
              <a:rPr lang="en-GB" sz="1200" dirty="0"/>
              <a:t>GABA</a:t>
            </a:r>
            <a:r>
              <a:rPr lang="en-GB" sz="1200" baseline="-25000" dirty="0"/>
              <a:t>B</a:t>
            </a:r>
            <a:r>
              <a:rPr lang="en-GB" sz="1200" dirty="0"/>
              <a:t> receptor</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864" r="978" b="89028"/>
          <a:stretch/>
        </p:blipFill>
        <p:spPr>
          <a:xfrm>
            <a:off x="168439" y="4619624"/>
            <a:ext cx="5328000" cy="486603"/>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864" t="46389" r="864" b="28889"/>
          <a:stretch/>
        </p:blipFill>
        <p:spPr>
          <a:xfrm>
            <a:off x="168439" y="5270355"/>
            <a:ext cx="5328000" cy="1095134"/>
          </a:xfrm>
          <a:prstGeom prst="rect">
            <a:avLst/>
          </a:prstGeom>
          <a:effectLst>
            <a:outerShdw blurRad="63500" sx="102000" sy="102000" algn="ctr" rotWithShape="0">
              <a:prstClr val="black">
                <a:alpha val="40000"/>
              </a:prstClr>
            </a:outerShdw>
          </a:effectLst>
        </p:spPr>
      </p:pic>
      <p:sp>
        <p:nvSpPr>
          <p:cNvPr id="9" name="TextBox 8"/>
          <p:cNvSpPr txBox="1"/>
          <p:nvPr/>
        </p:nvSpPr>
        <p:spPr>
          <a:xfrm>
            <a:off x="1400175" y="6417489"/>
            <a:ext cx="2867645" cy="276999"/>
          </a:xfrm>
          <a:prstGeom prst="rect">
            <a:avLst/>
          </a:prstGeom>
          <a:noFill/>
        </p:spPr>
        <p:txBody>
          <a:bodyPr wrap="none" rtlCol="0">
            <a:spAutoFit/>
          </a:bodyPr>
          <a:lstStyle/>
          <a:p>
            <a:r>
              <a:rPr lang="en-GB" sz="1200" dirty="0" err="1"/>
              <a:t>isopentenyl</a:t>
            </a:r>
            <a:r>
              <a:rPr lang="en-GB" sz="1200" dirty="0"/>
              <a:t>-diphosphate </a:t>
            </a:r>
            <a:r>
              <a:rPr lang="el-GR" sz="1200" dirty="0"/>
              <a:t>Δ-</a:t>
            </a:r>
            <a:r>
              <a:rPr lang="en-GB" sz="1200" dirty="0"/>
              <a:t>isomerase 1</a:t>
            </a:r>
          </a:p>
        </p:txBody>
      </p:sp>
    </p:spTree>
    <p:extLst>
      <p:ext uri="{BB962C8B-B14F-4D97-AF65-F5344CB8AC3E}">
        <p14:creationId xmlns:p14="http://schemas.microsoft.com/office/powerpoint/2010/main" val="2216552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Database search functionality</a:t>
            </a:r>
          </a:p>
        </p:txBody>
      </p:sp>
      <p:sp>
        <p:nvSpPr>
          <p:cNvPr id="3" name="Content Placeholder 2"/>
          <p:cNvSpPr>
            <a:spLocks noGrp="1"/>
          </p:cNvSpPr>
          <p:nvPr>
            <p:ph idx="1"/>
          </p:nvPr>
        </p:nvSpPr>
        <p:spPr/>
        <p:txBody>
          <a:bodyPr>
            <a:normAutofit/>
          </a:bodyPr>
          <a:lstStyle/>
          <a:p>
            <a:r>
              <a:rPr lang="en-GB" dirty="0"/>
              <a:t>Quick search box at the top of every page with autocomplete for target, family and ligand names</a:t>
            </a:r>
          </a:p>
          <a:p>
            <a:endParaRPr lang="en-GB" dirty="0"/>
          </a:p>
          <a:p>
            <a:endParaRPr lang="en-GB" dirty="0"/>
          </a:p>
          <a:p>
            <a:endParaRPr lang="en-GB" dirty="0"/>
          </a:p>
          <a:p>
            <a:endParaRPr lang="en-GB" dirty="0"/>
          </a:p>
          <a:p>
            <a:endParaRPr lang="en-GB" dirty="0"/>
          </a:p>
          <a:p>
            <a:endParaRPr lang="en-GB" dirty="0"/>
          </a:p>
          <a:p>
            <a:pPr>
              <a:spcBef>
                <a:spcPts val="2400"/>
              </a:spcBef>
            </a:pPr>
            <a:r>
              <a:rPr lang="en-GB" dirty="0"/>
              <a:t>Advanced searches are available on the Target Search and Ligand Search pages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881" t="6543" r="8718" b="54744"/>
          <a:stretch/>
        </p:blipFill>
        <p:spPr>
          <a:xfrm>
            <a:off x="1073888" y="2522431"/>
            <a:ext cx="6592186" cy="26619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140158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Target search tools</a:t>
            </a:r>
          </a:p>
        </p:txBody>
      </p:sp>
      <p:sp>
        <p:nvSpPr>
          <p:cNvPr id="3" name="Content Placeholder 2"/>
          <p:cNvSpPr>
            <a:spLocks noGrp="1"/>
          </p:cNvSpPr>
          <p:nvPr>
            <p:ph idx="1"/>
          </p:nvPr>
        </p:nvSpPr>
        <p:spPr/>
        <p:txBody>
          <a:bodyPr/>
          <a:lstStyle/>
          <a:p>
            <a:r>
              <a:rPr lang="en-GB" dirty="0"/>
              <a:t>Search by name or keyword, identifier (e.g. </a:t>
            </a:r>
            <a:r>
              <a:rPr lang="en-GB" dirty="0" err="1"/>
              <a:t>UniProtKB</a:t>
            </a:r>
            <a:r>
              <a:rPr lang="en-GB" dirty="0"/>
              <a:t> accession) or reference (e.g. PubMed id)</a:t>
            </a:r>
          </a:p>
        </p:txBody>
      </p:sp>
      <p:pic>
        <p:nvPicPr>
          <p:cNvPr id="3074" name="Picture 2" descr="F:\NC-IUPHAR\Publications_posters_etc\generic_slides_2014\targetsearchr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6337" y="2741725"/>
            <a:ext cx="4091011" cy="3961000"/>
          </a:xfrm>
          <a:prstGeom prst="rect">
            <a:avLst/>
          </a:prstGeom>
          <a:noFill/>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3075" name="Picture 3" descr="F:\NC-IUPHAR\Publications_posters_etc\generic_slides_2014\targetsearc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02" y="2741725"/>
            <a:ext cx="4632170" cy="3961000"/>
          </a:xfrm>
          <a:prstGeom prst="rect">
            <a:avLst/>
          </a:prstGeom>
          <a:noFill/>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5" name="Right Arrow 4"/>
          <p:cNvSpPr/>
          <p:nvPr/>
        </p:nvSpPr>
        <p:spPr>
          <a:xfrm rot="20202885">
            <a:off x="3350691" y="3413563"/>
            <a:ext cx="1656000" cy="10800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4530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Ligand search tools</a:t>
            </a:r>
          </a:p>
        </p:txBody>
      </p:sp>
      <p:sp>
        <p:nvSpPr>
          <p:cNvPr id="3" name="Content Placeholder 2"/>
          <p:cNvSpPr>
            <a:spLocks noGrp="1"/>
          </p:cNvSpPr>
          <p:nvPr>
            <p:ph idx="1"/>
          </p:nvPr>
        </p:nvSpPr>
        <p:spPr/>
        <p:txBody>
          <a:bodyPr/>
          <a:lstStyle/>
          <a:p>
            <a:r>
              <a:rPr lang="en-GB" dirty="0"/>
              <a:t>Search by name, identifier (e.g. PubChem CID, </a:t>
            </a:r>
            <a:r>
              <a:rPr lang="en-GB" dirty="0" err="1"/>
              <a:t>InChI</a:t>
            </a:r>
            <a:r>
              <a:rPr lang="en-GB" dirty="0"/>
              <a:t>) or  structure (exact match, similarity, substructure, SMARTS)</a:t>
            </a:r>
          </a:p>
        </p:txBody>
      </p:sp>
      <p:pic>
        <p:nvPicPr>
          <p:cNvPr id="4098" name="Picture 2" descr="F:\NC-IUPHAR\Publications_posters_etc\generic_slides_2014\ligsearch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7139"/>
          <a:stretch/>
        </p:blipFill>
        <p:spPr bwMode="auto">
          <a:xfrm>
            <a:off x="170396" y="2633663"/>
            <a:ext cx="4237530" cy="3281362"/>
          </a:xfrm>
          <a:prstGeom prst="rect">
            <a:avLst/>
          </a:prstGeom>
          <a:noFill/>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4099" name="Picture 3" descr="F:\NC-IUPHAR\Publications_posters_etc\generic_slides_2014\ligsearchr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25" y="2633663"/>
            <a:ext cx="4366828" cy="3672000"/>
          </a:xfrm>
          <a:prstGeom prst="rect">
            <a:avLst/>
          </a:prstGeom>
          <a:noFill/>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4102" name="Picture 6" descr="F:\NC-IUPHAR\Publications_posters_etc\generic_slides_2014\ligsearch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975"/>
          <a:stretch/>
        </p:blipFill>
        <p:spPr bwMode="auto">
          <a:xfrm>
            <a:off x="1969693" y="4962525"/>
            <a:ext cx="2523137" cy="1789562"/>
          </a:xfrm>
          <a:prstGeom prst="rect">
            <a:avLst/>
          </a:prstGeom>
          <a:noFill/>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8" name="Right Arrow 7"/>
          <p:cNvSpPr/>
          <p:nvPr/>
        </p:nvSpPr>
        <p:spPr>
          <a:xfrm rot="18455606">
            <a:off x="4031341" y="4635330"/>
            <a:ext cx="783913" cy="10800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8588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D76751"/>
            </a:gs>
            <a:gs pos="97000">
              <a:srgbClr val="CB452F"/>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a:t>Background and history of the database</a:t>
            </a:r>
            <a:br>
              <a:rPr lang="en-GB" dirty="0"/>
            </a:br>
            <a:endParaRPr lang="en-GB" dirty="0"/>
          </a:p>
        </p:txBody>
      </p:sp>
      <p:sp>
        <p:nvSpPr>
          <p:cNvPr id="5" name="Text Placeholder 4"/>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471586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000" dirty="0"/>
              <a:t>Advanced search by keyword</a:t>
            </a:r>
          </a:p>
        </p:txBody>
      </p:sp>
      <p:sp>
        <p:nvSpPr>
          <p:cNvPr id="3" name="Content Placeholder 2"/>
          <p:cNvSpPr>
            <a:spLocks noGrp="1"/>
          </p:cNvSpPr>
          <p:nvPr>
            <p:ph idx="1"/>
          </p:nvPr>
        </p:nvSpPr>
        <p:spPr/>
        <p:txBody>
          <a:bodyPr>
            <a:normAutofit/>
          </a:bodyPr>
          <a:lstStyle/>
          <a:p>
            <a:r>
              <a:rPr lang="en-GB" dirty="0"/>
              <a:t>Keyword searches, for example by disease name, can facilitate retrieval of associated ligands and targets</a:t>
            </a:r>
          </a:p>
          <a:p>
            <a:endParaRPr lang="en-GB" dirty="0"/>
          </a:p>
        </p:txBody>
      </p:sp>
      <p:pic>
        <p:nvPicPr>
          <p:cNvPr id="1026" name="Picture 2" descr="F:\NC-IUPHAR\Publications_posters_etc\generic_slides_2014\AD.PNG"/>
          <p:cNvPicPr>
            <a:picLocks noChangeAspect="1" noChangeArrowheads="1"/>
          </p:cNvPicPr>
          <p:nvPr/>
        </p:nvPicPr>
        <p:blipFill rotWithShape="1">
          <a:blip r:embed="rId2">
            <a:extLst>
              <a:ext uri="{28A0092B-C50C-407E-A947-70E740481C1C}">
                <a14:useLocalDpi xmlns:a14="http://schemas.microsoft.com/office/drawing/2010/main" val="0"/>
              </a:ext>
            </a:extLst>
          </a:blip>
          <a:srcRect t="-224" b="4171"/>
          <a:stretch/>
        </p:blipFill>
        <p:spPr bwMode="auto">
          <a:xfrm>
            <a:off x="907544" y="2586937"/>
            <a:ext cx="4235398" cy="4181154"/>
          </a:xfrm>
          <a:prstGeom prst="rect">
            <a:avLst/>
          </a:prstGeom>
          <a:noFill/>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5446791" y="3901309"/>
            <a:ext cx="2989663" cy="1477328"/>
          </a:xfrm>
          <a:prstGeom prst="rect">
            <a:avLst/>
          </a:prstGeom>
          <a:noFill/>
        </p:spPr>
        <p:txBody>
          <a:bodyPr wrap="square" rtlCol="0">
            <a:spAutoFit/>
          </a:bodyPr>
          <a:lstStyle/>
          <a:p>
            <a:r>
              <a:rPr lang="en-GB" dirty="0"/>
              <a:t>A search for “Alzheimer’s disease” returns implicated targets and ligands tested in clinical trials</a:t>
            </a:r>
          </a:p>
          <a:p>
            <a:endParaRPr lang="en-GB" dirty="0"/>
          </a:p>
        </p:txBody>
      </p:sp>
    </p:spTree>
    <p:extLst>
      <p:ext uri="{BB962C8B-B14F-4D97-AF65-F5344CB8AC3E}">
        <p14:creationId xmlns:p14="http://schemas.microsoft.com/office/powerpoint/2010/main" val="2417275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a:t>Recent additions and expansions</a:t>
            </a:r>
            <a:br>
              <a:rPr lang="en-GB" dirty="0"/>
            </a:br>
            <a:endParaRPr lang="en-GB" dirty="0"/>
          </a:p>
        </p:txBody>
      </p:sp>
      <p:sp>
        <p:nvSpPr>
          <p:cNvPr id="5" name="Text Placeholder 4"/>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30926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Recent additions and expansions</a:t>
            </a:r>
          </a:p>
        </p:txBody>
      </p:sp>
      <p:sp>
        <p:nvSpPr>
          <p:cNvPr id="5" name="Content Placeholder 4"/>
          <p:cNvSpPr>
            <a:spLocks noGrp="1"/>
          </p:cNvSpPr>
          <p:nvPr>
            <p:ph idx="1"/>
          </p:nvPr>
        </p:nvSpPr>
        <p:spPr>
          <a:xfrm>
            <a:off x="457200" y="1473445"/>
            <a:ext cx="8229600" cy="4876800"/>
          </a:xfrm>
        </p:spPr>
        <p:txBody>
          <a:bodyPr>
            <a:normAutofit lnSpcReduction="10000"/>
          </a:bodyPr>
          <a:lstStyle/>
          <a:p>
            <a:r>
              <a:rPr lang="en-GB" dirty="0"/>
              <a:t>Antibodies</a:t>
            </a:r>
          </a:p>
          <a:p>
            <a:r>
              <a:rPr lang="en-GB" dirty="0"/>
              <a:t>Kinases</a:t>
            </a:r>
          </a:p>
          <a:p>
            <a:r>
              <a:rPr lang="en-GB" dirty="0"/>
              <a:t>Proteases and hydrolases</a:t>
            </a:r>
          </a:p>
          <a:p>
            <a:r>
              <a:rPr lang="en-GB" dirty="0"/>
              <a:t>Epigenetic targets</a:t>
            </a:r>
          </a:p>
          <a:p>
            <a:r>
              <a:rPr lang="en-GB" dirty="0"/>
              <a:t>Regulators of G protein </a:t>
            </a:r>
            <a:r>
              <a:rPr lang="en-GB" dirty="0" err="1"/>
              <a:t>Signaling</a:t>
            </a:r>
            <a:r>
              <a:rPr lang="en-GB" dirty="0"/>
              <a:t> (RGS) proteins </a:t>
            </a:r>
          </a:p>
          <a:p>
            <a:r>
              <a:rPr lang="en-GB" dirty="0"/>
              <a:t>Targets relevant to </a:t>
            </a:r>
            <a:r>
              <a:rPr lang="en-GB" dirty="0" err="1"/>
              <a:t>immunopharmacology</a:t>
            </a:r>
            <a:r>
              <a:rPr lang="en-GB" dirty="0"/>
              <a:t>, including:</a:t>
            </a:r>
          </a:p>
          <a:p>
            <a:pPr lvl="1"/>
            <a:r>
              <a:rPr lang="en-GB" dirty="0"/>
              <a:t>Transcription factors </a:t>
            </a:r>
          </a:p>
          <a:p>
            <a:pPr lvl="1"/>
            <a:r>
              <a:rPr lang="en-GB" dirty="0"/>
              <a:t>Immune checkpoint proteins </a:t>
            </a:r>
          </a:p>
          <a:p>
            <a:pPr lvl="1"/>
            <a:r>
              <a:rPr lang="en-GB" dirty="0"/>
              <a:t>Fc epsilon receptors</a:t>
            </a:r>
          </a:p>
          <a:p>
            <a:pPr lvl="1"/>
            <a:r>
              <a:rPr lang="en-GB" dirty="0"/>
              <a:t>Absent in melanoma (AIM)-like receptors (ALRs) and C-type lectin-like receptors (CLRs) within Pattern Recognition Receptors</a:t>
            </a:r>
          </a:p>
          <a:p>
            <a:r>
              <a:rPr lang="en-GB" dirty="0"/>
              <a:t>Antimalarial ligands and targets </a:t>
            </a:r>
          </a:p>
          <a:p>
            <a:r>
              <a:rPr lang="en-GB" dirty="0"/>
              <a:t>Ligand families</a:t>
            </a:r>
          </a:p>
          <a:p>
            <a:pPr marL="0" indent="0">
              <a:buNone/>
            </a:pPr>
            <a:endParaRPr lang="en-GB" dirty="0"/>
          </a:p>
        </p:txBody>
      </p:sp>
    </p:spTree>
    <p:extLst>
      <p:ext uri="{BB962C8B-B14F-4D97-AF65-F5344CB8AC3E}">
        <p14:creationId xmlns:p14="http://schemas.microsoft.com/office/powerpoint/2010/main" val="3431889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Information on antibodies</a:t>
            </a:r>
          </a:p>
        </p:txBody>
      </p:sp>
      <p:sp>
        <p:nvSpPr>
          <p:cNvPr id="3" name="Content Placeholder 2"/>
          <p:cNvSpPr>
            <a:spLocks noGrp="1"/>
          </p:cNvSpPr>
          <p:nvPr>
            <p:ph idx="1"/>
          </p:nvPr>
        </p:nvSpPr>
        <p:spPr>
          <a:xfrm>
            <a:off x="457200" y="1543050"/>
            <a:ext cx="8229600" cy="4876800"/>
          </a:xfrm>
        </p:spPr>
        <p:txBody>
          <a:bodyPr/>
          <a:lstStyle/>
          <a:p>
            <a:r>
              <a:rPr lang="en-GB" dirty="0"/>
              <a:t>Collaboration with IMGT®, the international </a:t>
            </a:r>
            <a:r>
              <a:rPr lang="en-GB" dirty="0" err="1"/>
              <a:t>ImMunoGeneTics</a:t>
            </a:r>
            <a:r>
              <a:rPr lang="en-GB" dirty="0"/>
              <a:t> information system® </a:t>
            </a:r>
          </a:p>
          <a:p>
            <a:r>
              <a:rPr lang="en-GB" dirty="0"/>
              <a:t>Pharmacological data on 224 approved and experimental therapeutic monoclonal antibodies</a:t>
            </a:r>
          </a:p>
          <a:p>
            <a:endParaRPr lang="en-GB" dirty="0"/>
          </a:p>
        </p:txBody>
      </p:sp>
      <p:sp>
        <p:nvSpPr>
          <p:cNvPr id="7" name="TextBox 6"/>
          <p:cNvSpPr txBox="1"/>
          <p:nvPr/>
        </p:nvSpPr>
        <p:spPr>
          <a:xfrm>
            <a:off x="5233355" y="6343700"/>
            <a:ext cx="3243895" cy="276999"/>
          </a:xfrm>
          <a:prstGeom prst="rect">
            <a:avLst/>
          </a:prstGeom>
          <a:noFill/>
        </p:spPr>
        <p:txBody>
          <a:bodyPr wrap="square" rtlCol="0">
            <a:spAutoFit/>
          </a:bodyPr>
          <a:lstStyle/>
          <a:p>
            <a:r>
              <a:rPr lang="en-GB" sz="1200" dirty="0"/>
              <a:t>Database page for the antibody </a:t>
            </a:r>
            <a:r>
              <a:rPr lang="en-GB" sz="1200" dirty="0" err="1"/>
              <a:t>golimumab</a:t>
            </a:r>
            <a:endParaRPr lang="en-GB" sz="12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4339"/>
          <a:stretch/>
        </p:blipFill>
        <p:spPr>
          <a:xfrm>
            <a:off x="126404" y="3174899"/>
            <a:ext cx="4521795" cy="3607725"/>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8031"/>
          <a:stretch/>
        </p:blipFill>
        <p:spPr>
          <a:xfrm>
            <a:off x="4543424" y="3257549"/>
            <a:ext cx="4505326" cy="1157041"/>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6619"/>
          <a:stretch/>
        </p:blipFill>
        <p:spPr>
          <a:xfrm>
            <a:off x="4552949" y="4500613"/>
            <a:ext cx="4505326" cy="174778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70093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NC-IUPHAR\Publications_posters_etc\generic_slides_2014\kinas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401" y="5771454"/>
            <a:ext cx="1085261" cy="1008911"/>
          </a:xfrm>
          <a:prstGeom prst="rect">
            <a:avLst/>
          </a:prstGeom>
          <a:noFill/>
          <a:effectLst/>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Information on kinases</a:t>
            </a:r>
          </a:p>
        </p:txBody>
      </p:sp>
      <p:sp>
        <p:nvSpPr>
          <p:cNvPr id="3" name="Content Placeholder 2"/>
          <p:cNvSpPr>
            <a:spLocks noGrp="1"/>
          </p:cNvSpPr>
          <p:nvPr>
            <p:ph idx="1"/>
          </p:nvPr>
        </p:nvSpPr>
        <p:spPr>
          <a:xfrm>
            <a:off x="327809" y="1444932"/>
            <a:ext cx="8453887" cy="4876800"/>
          </a:xfrm>
        </p:spPr>
        <p:txBody>
          <a:bodyPr>
            <a:noAutofit/>
          </a:bodyPr>
          <a:lstStyle/>
          <a:p>
            <a:r>
              <a:rPr lang="en-GB" sz="2000" dirty="0"/>
              <a:t>Database pages created for </a:t>
            </a:r>
            <a:r>
              <a:rPr lang="en-GB" sz="2000" i="1" dirty="0"/>
              <a:t>all</a:t>
            </a:r>
            <a:r>
              <a:rPr lang="en-GB" sz="2000" dirty="0"/>
              <a:t> the human protein kinases and selected lipid kinases</a:t>
            </a:r>
          </a:p>
          <a:p>
            <a:r>
              <a:rPr lang="en-GB" sz="2000" dirty="0"/>
              <a:t>Detailed annotation for the ~30 clinically-used kinase inhibitors, including target affinities, clinical use, and ADME (absorption, distribution, metabolism and excretion) data</a:t>
            </a:r>
          </a:p>
          <a:p>
            <a:r>
              <a:rPr lang="en-GB" sz="2000" dirty="0"/>
              <a:t>Panel data from published screening assays by </a:t>
            </a:r>
            <a:r>
              <a:rPr lang="en-GB" sz="2000" dirty="0" err="1"/>
              <a:t>DiscoveRx</a:t>
            </a:r>
            <a:r>
              <a:rPr lang="en-GB" sz="2000" dirty="0"/>
              <a:t>, EMD Millipore and Reaction Biology</a:t>
            </a:r>
          </a:p>
          <a:p>
            <a:r>
              <a:rPr lang="en-GB" sz="2000" dirty="0"/>
              <a:t>Links to the </a:t>
            </a:r>
            <a:r>
              <a:rPr lang="en-GB" sz="2000" dirty="0" err="1"/>
              <a:t>DiscoveRx</a:t>
            </a:r>
            <a:r>
              <a:rPr lang="en-GB" sz="2000" dirty="0"/>
              <a:t> </a:t>
            </a:r>
            <a:r>
              <a:rPr lang="en-GB" sz="2000" dirty="0" err="1"/>
              <a:t>TREE</a:t>
            </a:r>
            <a:r>
              <a:rPr lang="en-GB" sz="2000" i="1" dirty="0" err="1"/>
              <a:t>spot</a:t>
            </a:r>
            <a:r>
              <a:rPr lang="en-GB" sz="2000" dirty="0"/>
              <a:t>™ compound profile visualisation tool</a:t>
            </a:r>
          </a:p>
        </p:txBody>
      </p:sp>
      <p:sp>
        <p:nvSpPr>
          <p:cNvPr id="7" name="AutoShape 10" descr="http://dev.iuphar-db.org/CHEMSTRUCT/TREEspot/5672.jp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2" descr="http://dev.iuphar-db.org/CHEMSTRUCT/TREEspot/5672.jpg"/>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3" name="Group 12"/>
          <p:cNvGrpSpPr/>
          <p:nvPr/>
        </p:nvGrpSpPr>
        <p:grpSpPr>
          <a:xfrm>
            <a:off x="7817708" y="4417182"/>
            <a:ext cx="1185256" cy="2145554"/>
            <a:chOff x="4895344" y="175874"/>
            <a:chExt cx="3601969" cy="6520299"/>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5344" y="175874"/>
              <a:ext cx="3601969" cy="6520299"/>
            </a:xfrm>
            <a:prstGeom prst="rect">
              <a:avLst/>
            </a:prstGeom>
            <a:effectLst>
              <a:outerShdw blurRad="63500" sx="102000" sy="102000" algn="ctr" rotWithShape="0">
                <a:prstClr val="black">
                  <a:alpha val="40000"/>
                </a:prstClr>
              </a:outerShdw>
            </a:effectLst>
          </p:spPr>
        </p:pic>
        <p:sp>
          <p:nvSpPr>
            <p:cNvPr id="10" name="Rectangle 9"/>
            <p:cNvSpPr/>
            <p:nvPr/>
          </p:nvSpPr>
          <p:spPr>
            <a:xfrm>
              <a:off x="4895344" y="182239"/>
              <a:ext cx="920445" cy="276999"/>
            </a:xfrm>
            <a:prstGeom prst="rect">
              <a:avLst/>
            </a:prstGeom>
            <a:solidFill>
              <a:schemeClr val="bg1"/>
            </a:solidFill>
          </p:spPr>
          <p:txBody>
            <a:bodyPr wrap="none">
              <a:spAutoFit/>
            </a:bodyPr>
            <a:lstStyle/>
            <a:p>
              <a:r>
                <a:rPr lang="en-GB" sz="1200" b="1" dirty="0" err="1"/>
                <a:t>lestaurtinib</a:t>
              </a:r>
              <a:endParaRPr lang="en-GB" sz="1200" dirty="0"/>
            </a:p>
          </p:txBody>
        </p:sp>
      </p:grpSp>
      <p:grpSp>
        <p:nvGrpSpPr>
          <p:cNvPr id="11" name="Group 10"/>
          <p:cNvGrpSpPr/>
          <p:nvPr/>
        </p:nvGrpSpPr>
        <p:grpSpPr>
          <a:xfrm>
            <a:off x="6548111" y="4417181"/>
            <a:ext cx="1185255" cy="2145554"/>
            <a:chOff x="129172" y="175871"/>
            <a:chExt cx="3601968" cy="6520299"/>
          </a:xfrm>
        </p:grpSpPr>
        <p:pic>
          <p:nvPicPr>
            <p:cNvPr id="1026" name="Picture 2" descr="http://www.iuphar-db.org/CHEMSTRUCT/TREEspot/568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172" y="175871"/>
              <a:ext cx="3601968" cy="6520299"/>
            </a:xfrm>
            <a:prstGeom prst="rect">
              <a:avLst/>
            </a:prstGeom>
            <a:noFill/>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12" name="Rectangle 11"/>
            <p:cNvSpPr/>
            <p:nvPr/>
          </p:nvSpPr>
          <p:spPr>
            <a:xfrm>
              <a:off x="646689" y="179402"/>
              <a:ext cx="2358781" cy="841795"/>
            </a:xfrm>
            <a:prstGeom prst="rect">
              <a:avLst/>
            </a:prstGeom>
            <a:solidFill>
              <a:schemeClr val="bg1"/>
            </a:solidFill>
          </p:spPr>
          <p:txBody>
            <a:bodyPr wrap="none">
              <a:spAutoFit/>
            </a:bodyPr>
            <a:lstStyle/>
            <a:p>
              <a:r>
                <a:rPr lang="en-GB" sz="1200" b="1" dirty="0" err="1"/>
                <a:t>imatinib</a:t>
              </a:r>
              <a:endParaRPr lang="en-GB" sz="1200" dirty="0"/>
            </a:p>
          </p:txBody>
        </p:sp>
      </p:gr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469" y="4478846"/>
            <a:ext cx="2146283" cy="1249479"/>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1441" y="4478847"/>
            <a:ext cx="4038043" cy="20879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728189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80" y="412654"/>
            <a:ext cx="9062519" cy="1143000"/>
          </a:xfrm>
        </p:spPr>
        <p:txBody>
          <a:bodyPr>
            <a:normAutofit/>
          </a:bodyPr>
          <a:lstStyle/>
          <a:p>
            <a:r>
              <a:rPr lang="en-GB" dirty="0"/>
              <a:t>Information on proteases and hydrolases</a:t>
            </a:r>
          </a:p>
        </p:txBody>
      </p:sp>
      <p:sp>
        <p:nvSpPr>
          <p:cNvPr id="3" name="Content Placeholder 2"/>
          <p:cNvSpPr>
            <a:spLocks noGrp="1"/>
          </p:cNvSpPr>
          <p:nvPr>
            <p:ph idx="1"/>
          </p:nvPr>
        </p:nvSpPr>
        <p:spPr>
          <a:xfrm>
            <a:off x="457200" y="1522566"/>
            <a:ext cx="8229600" cy="4876800"/>
          </a:xfrm>
        </p:spPr>
        <p:txBody>
          <a:bodyPr>
            <a:normAutofit/>
          </a:bodyPr>
          <a:lstStyle/>
          <a:p>
            <a:r>
              <a:rPr lang="en-GB" dirty="0"/>
              <a:t>MEROPS classification system adopted</a:t>
            </a:r>
          </a:p>
          <a:p>
            <a:r>
              <a:rPr lang="en-GB" dirty="0"/>
              <a:t>Database pages for 175 proteases and 14 hydrolases/lipases with activity records in </a:t>
            </a:r>
            <a:r>
              <a:rPr lang="en-GB" dirty="0" err="1"/>
              <a:t>ChEMBL</a:t>
            </a:r>
            <a:endParaRPr lang="en-GB" dirty="0"/>
          </a:p>
          <a:p>
            <a:r>
              <a:rPr lang="en-GB" dirty="0"/>
              <a:t>Ligand activity (</a:t>
            </a:r>
            <a:r>
              <a:rPr lang="en-GB" i="1" dirty="0"/>
              <a:t>K</a:t>
            </a:r>
            <a:r>
              <a:rPr lang="en-GB" baseline="-25000" dirty="0"/>
              <a:t>i</a:t>
            </a:r>
            <a:r>
              <a:rPr lang="en-GB" dirty="0"/>
              <a:t> or IC</a:t>
            </a:r>
            <a:r>
              <a:rPr lang="en-GB" baseline="-25000" dirty="0"/>
              <a:t>50</a:t>
            </a:r>
            <a:r>
              <a:rPr lang="en-GB" dirty="0"/>
              <a:t>) data curated for approved drugs, prodrugs, clinical candidates (e.g. BACE1 for Alzheimer’s), and selected research compounds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973" y="4088734"/>
            <a:ext cx="1484634" cy="2694175"/>
          </a:xfrm>
          <a:prstGeom prst="rect">
            <a:avLst/>
          </a:prstGeom>
          <a:effectLst>
            <a:outerShdw blurRad="63500" sx="102000" sy="102000" algn="ctr" rotWithShape="0">
              <a:prstClr val="black">
                <a:alpha val="40000"/>
              </a:prstClr>
            </a:outerShdw>
          </a:effectLst>
        </p:spPr>
      </p:pic>
      <p:pic>
        <p:nvPicPr>
          <p:cNvPr id="2051" name="Picture 3" descr="F:\NC-IUPHAR\Publications_posters_etc\generic_slides_2014\proteas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315" y="4526734"/>
            <a:ext cx="6175138" cy="2144038"/>
          </a:xfrm>
          <a:prstGeom prst="rect">
            <a:avLst/>
          </a:prstGeom>
          <a:noFill/>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5078484" y="4058071"/>
            <a:ext cx="1364476" cy="369332"/>
          </a:xfrm>
          <a:prstGeom prst="rect">
            <a:avLst/>
          </a:prstGeom>
          <a:noFill/>
        </p:spPr>
        <p:txBody>
          <a:bodyPr wrap="none" rtlCol="0">
            <a:spAutoFit/>
          </a:bodyPr>
          <a:lstStyle/>
          <a:p>
            <a:r>
              <a:rPr lang="en-GB" dirty="0" err="1"/>
              <a:t>presenilin</a:t>
            </a:r>
            <a:r>
              <a:rPr lang="en-GB" dirty="0"/>
              <a:t> 1</a:t>
            </a:r>
          </a:p>
        </p:txBody>
      </p:sp>
    </p:spTree>
    <p:extLst>
      <p:ext uri="{BB962C8B-B14F-4D97-AF65-F5344CB8AC3E}">
        <p14:creationId xmlns:p14="http://schemas.microsoft.com/office/powerpoint/2010/main" val="2872818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Information on epigenetic targets</a:t>
            </a:r>
          </a:p>
        </p:txBody>
      </p:sp>
      <p:sp>
        <p:nvSpPr>
          <p:cNvPr id="3" name="Content Placeholder 2"/>
          <p:cNvSpPr>
            <a:spLocks noGrp="1"/>
          </p:cNvSpPr>
          <p:nvPr>
            <p:ph idx="1"/>
          </p:nvPr>
        </p:nvSpPr>
        <p:spPr>
          <a:xfrm>
            <a:off x="457200" y="1600200"/>
            <a:ext cx="8130396" cy="1179214"/>
          </a:xfrm>
        </p:spPr>
        <p:txBody>
          <a:bodyPr>
            <a:normAutofit lnSpcReduction="10000"/>
          </a:bodyPr>
          <a:lstStyle/>
          <a:p>
            <a:r>
              <a:rPr lang="en-GB" dirty="0"/>
              <a:t>GtoPdb includes ~130 epigenetic targets (chromatin modifying enzymes and </a:t>
            </a:r>
            <a:r>
              <a:rPr lang="en-GB" dirty="0" err="1"/>
              <a:t>bromodomain</a:t>
            </a:r>
            <a:r>
              <a:rPr lang="en-GB" dirty="0"/>
              <a:t>-containing proteins), along with activity data for published inhibitors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5030" y="2976134"/>
            <a:ext cx="3833940" cy="2708674"/>
          </a:xfrm>
          <a:prstGeom prst="rect">
            <a:avLst/>
          </a:prstGeom>
          <a:effectLst>
            <a:outerShdw blurRad="63500" sx="102000" sy="102000" algn="ctr" rotWithShape="0">
              <a:prstClr val="black">
                <a:alpha val="40000"/>
              </a:prstClr>
            </a:outerShdw>
          </a:effectLst>
        </p:spPr>
      </p:pic>
      <p:sp>
        <p:nvSpPr>
          <p:cNvPr id="5" name="Rectangle 4"/>
          <p:cNvSpPr/>
          <p:nvPr/>
        </p:nvSpPr>
        <p:spPr>
          <a:xfrm>
            <a:off x="556404" y="6118635"/>
            <a:ext cx="8031192" cy="461665"/>
          </a:xfrm>
          <a:prstGeom prst="rect">
            <a:avLst/>
          </a:prstGeom>
        </p:spPr>
        <p:txBody>
          <a:bodyPr wrap="square">
            <a:spAutoFit/>
          </a:bodyPr>
          <a:lstStyle/>
          <a:p>
            <a:r>
              <a:rPr lang="en-GB" sz="1200" dirty="0"/>
              <a:t>Tough DF </a:t>
            </a:r>
            <a:r>
              <a:rPr lang="en-GB" sz="1200" i="1" dirty="0"/>
              <a:t>et al</a:t>
            </a:r>
            <a:r>
              <a:rPr lang="en-GB" sz="1200" dirty="0"/>
              <a:t>. (2014) Epigenetic pathway targets for the treatment of disease: accelerating progress in the development of pharmacological tools: IUPHAR Review 11. </a:t>
            </a:r>
            <a:r>
              <a:rPr lang="en-GB" sz="1200" i="1" dirty="0"/>
              <a:t>Br J </a:t>
            </a:r>
            <a:r>
              <a:rPr lang="en-GB" sz="1200" i="1" dirty="0" err="1"/>
              <a:t>Pharmacol</a:t>
            </a:r>
            <a:r>
              <a:rPr lang="en-GB" sz="1200" dirty="0"/>
              <a:t>., </a:t>
            </a:r>
            <a:r>
              <a:rPr lang="en-GB" sz="1200" b="1" dirty="0"/>
              <a:t>171</a:t>
            </a:r>
            <a:r>
              <a:rPr lang="en-GB" sz="1200" dirty="0"/>
              <a:t>: 4981–5010.</a:t>
            </a:r>
          </a:p>
        </p:txBody>
      </p:sp>
    </p:spTree>
    <p:extLst>
      <p:ext uri="{BB962C8B-B14F-4D97-AF65-F5344CB8AC3E}">
        <p14:creationId xmlns:p14="http://schemas.microsoft.com/office/powerpoint/2010/main" val="3970093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415711"/>
            <a:ext cx="8229600" cy="990600"/>
          </a:xfrm>
        </p:spPr>
        <p:txBody>
          <a:bodyPr/>
          <a:lstStyle/>
          <a:p>
            <a:r>
              <a:rPr lang="en-GB" dirty="0"/>
              <a:t>Information on RGS proteins</a:t>
            </a:r>
          </a:p>
        </p:txBody>
      </p:sp>
      <p:pic>
        <p:nvPicPr>
          <p:cNvPr id="5" name="Picture 4"/>
          <p:cNvPicPr>
            <a:picLocks noChangeAspect="1"/>
          </p:cNvPicPr>
          <p:nvPr/>
        </p:nvPicPr>
        <p:blipFill>
          <a:blip r:embed="rId2"/>
          <a:stretch>
            <a:fillRect/>
          </a:stretch>
        </p:blipFill>
        <p:spPr>
          <a:xfrm>
            <a:off x="256320" y="2731383"/>
            <a:ext cx="3806017" cy="1967092"/>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3"/>
          <a:stretch>
            <a:fillRect/>
          </a:stretch>
        </p:blipFill>
        <p:spPr>
          <a:xfrm>
            <a:off x="2667245" y="4151912"/>
            <a:ext cx="5896365" cy="2244423"/>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4"/>
          <a:stretch>
            <a:fillRect/>
          </a:stretch>
        </p:blipFill>
        <p:spPr>
          <a:xfrm>
            <a:off x="4945844" y="2724329"/>
            <a:ext cx="3983282" cy="1655235"/>
          </a:xfrm>
          <a:prstGeom prst="rect">
            <a:avLst/>
          </a:prstGeom>
          <a:effectLst>
            <a:outerShdw blurRad="63500" sx="102000" sy="102000" algn="ctr" rotWithShape="0">
              <a:prstClr val="black">
                <a:alpha val="40000"/>
              </a:prstClr>
            </a:outerShdw>
          </a:effectLst>
        </p:spPr>
      </p:pic>
      <p:sp>
        <p:nvSpPr>
          <p:cNvPr id="8" name="Rectangle 7"/>
          <p:cNvSpPr/>
          <p:nvPr/>
        </p:nvSpPr>
        <p:spPr>
          <a:xfrm>
            <a:off x="398352" y="6396335"/>
            <a:ext cx="8649910" cy="461665"/>
          </a:xfrm>
          <a:prstGeom prst="rect">
            <a:avLst/>
          </a:prstGeom>
        </p:spPr>
        <p:txBody>
          <a:bodyPr wrap="square">
            <a:spAutoFit/>
          </a:bodyPr>
          <a:lstStyle/>
          <a:p>
            <a:r>
              <a:rPr lang="en-GB" sz="1200" dirty="0" err="1"/>
              <a:t>Sjögren</a:t>
            </a:r>
            <a:r>
              <a:rPr lang="en-GB" sz="1200" dirty="0"/>
              <a:t> B. (2017) The evolution of regulators of G protein signalling proteins as drug targets - 20 years in the making: IUPHAR Review 21. </a:t>
            </a:r>
            <a:r>
              <a:rPr lang="pt-BR" sz="1200" i="1" dirty="0"/>
              <a:t>Br J Pharmacol</a:t>
            </a:r>
            <a:r>
              <a:rPr lang="pt-BR" sz="1200" dirty="0"/>
              <a:t>. 174(6):427-437.</a:t>
            </a:r>
            <a:endParaRPr lang="en-GB" sz="1200" dirty="0"/>
          </a:p>
        </p:txBody>
      </p:sp>
      <p:sp>
        <p:nvSpPr>
          <p:cNvPr id="9" name="Rectangle 8"/>
          <p:cNvSpPr/>
          <p:nvPr/>
        </p:nvSpPr>
        <p:spPr>
          <a:xfrm>
            <a:off x="301585" y="2724329"/>
            <a:ext cx="1384911" cy="181833"/>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2"/>
          <p:cNvSpPr txBox="1">
            <a:spLocks/>
          </p:cNvSpPr>
          <p:nvPr/>
        </p:nvSpPr>
        <p:spPr>
          <a:xfrm>
            <a:off x="185269" y="1294644"/>
            <a:ext cx="8853940" cy="1556813"/>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85750" indent="-285750"/>
            <a:r>
              <a:rPr lang="en-GB" sz="2000" dirty="0"/>
              <a:t>Includes all members of the four RGS protein subfamilies, along with information about interacting proteins, activity data for published pharmacological tools, tissue distribution, physiological functions, and disease relevance for the more extensively studied RGS proteins</a:t>
            </a:r>
          </a:p>
        </p:txBody>
      </p:sp>
    </p:spTree>
    <p:extLst>
      <p:ext uri="{BB962C8B-B14F-4D97-AF65-F5344CB8AC3E}">
        <p14:creationId xmlns:p14="http://schemas.microsoft.com/office/powerpoint/2010/main" val="8997159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09261" y="658641"/>
            <a:ext cx="8229600" cy="990600"/>
          </a:xfrm>
          <a:prstGeom prst="rect">
            <a:avLst/>
          </a:prstGeom>
        </p:spPr>
        <p:txBody>
          <a:bodyPr vert="horz" lIns="91440" tIns="45720" rIns="91440" bIns="45720" rtlCol="0" anchor="ctr">
            <a:normAutofit fontScale="85000" lnSpcReduction="2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GB" dirty="0"/>
              <a:t>Information on transcription factors (relevant to </a:t>
            </a:r>
            <a:r>
              <a:rPr lang="en-GB" dirty="0" err="1"/>
              <a:t>immunopharmacology</a:t>
            </a:r>
            <a:r>
              <a:rPr lang="en-GB" dirty="0"/>
              <a:t>)</a:t>
            </a:r>
          </a:p>
        </p:txBody>
      </p:sp>
      <p:pic>
        <p:nvPicPr>
          <p:cNvPr id="4" name="Picture 3"/>
          <p:cNvPicPr>
            <a:picLocks noChangeAspect="1"/>
          </p:cNvPicPr>
          <p:nvPr/>
        </p:nvPicPr>
        <p:blipFill>
          <a:blip r:embed="rId2"/>
          <a:stretch>
            <a:fillRect/>
          </a:stretch>
        </p:blipFill>
        <p:spPr>
          <a:xfrm>
            <a:off x="57080" y="2599265"/>
            <a:ext cx="2305050" cy="552450"/>
          </a:xfrm>
          <a:prstGeom prst="rect">
            <a:avLst/>
          </a:prstGeom>
        </p:spPr>
      </p:pic>
      <p:sp>
        <p:nvSpPr>
          <p:cNvPr id="5" name="Rectangle 4"/>
          <p:cNvSpPr/>
          <p:nvPr/>
        </p:nvSpPr>
        <p:spPr>
          <a:xfrm>
            <a:off x="226337" y="1620924"/>
            <a:ext cx="8836182" cy="646331"/>
          </a:xfrm>
          <a:prstGeom prst="rect">
            <a:avLst/>
          </a:prstGeom>
        </p:spPr>
        <p:txBody>
          <a:bodyPr wrap="square">
            <a:spAutoFit/>
          </a:bodyPr>
          <a:lstStyle/>
          <a:p>
            <a:pPr marL="285750" indent="-285750">
              <a:buClr>
                <a:schemeClr val="accent1"/>
              </a:buClr>
              <a:buFont typeface="Arial" panose="020B0604020202020204" pitchFamily="34" charset="0"/>
              <a:buChar char="•"/>
            </a:pPr>
            <a:r>
              <a:rPr lang="en-GB" dirty="0"/>
              <a:t>This is a small but dynamic family with new members and pharmacological data being added when reported in the literature </a:t>
            </a:r>
          </a:p>
        </p:txBody>
      </p:sp>
      <p:pic>
        <p:nvPicPr>
          <p:cNvPr id="6" name="Picture 5"/>
          <p:cNvPicPr>
            <a:picLocks noChangeAspect="1"/>
          </p:cNvPicPr>
          <p:nvPr/>
        </p:nvPicPr>
        <p:blipFill>
          <a:blip r:embed="rId3"/>
          <a:stretch>
            <a:fillRect/>
          </a:stretch>
        </p:blipFill>
        <p:spPr>
          <a:xfrm>
            <a:off x="2613198" y="2267255"/>
            <a:ext cx="6220770" cy="1546964"/>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4"/>
          <a:stretch>
            <a:fillRect/>
          </a:stretch>
        </p:blipFill>
        <p:spPr>
          <a:xfrm>
            <a:off x="134812" y="5532241"/>
            <a:ext cx="6089681" cy="682353"/>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5"/>
          <a:stretch>
            <a:fillRect/>
          </a:stretch>
        </p:blipFill>
        <p:spPr>
          <a:xfrm>
            <a:off x="680048" y="6084691"/>
            <a:ext cx="7639050" cy="581025"/>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6"/>
          <a:stretch>
            <a:fillRect/>
          </a:stretch>
        </p:blipFill>
        <p:spPr>
          <a:xfrm>
            <a:off x="3980202" y="3642813"/>
            <a:ext cx="4968042" cy="1857012"/>
          </a:xfrm>
          <a:prstGeom prst="rect">
            <a:avLst/>
          </a:prstGeom>
          <a:effectLst>
            <a:outerShdw blurRad="63500" sx="102000" sy="102000" algn="ctr" rotWithShape="0">
              <a:prstClr val="black">
                <a:alpha val="40000"/>
              </a:prstClr>
            </a:outerShdw>
          </a:effectLst>
        </p:spPr>
      </p:pic>
      <p:cxnSp>
        <p:nvCxnSpPr>
          <p:cNvPr id="19" name="Straight Arrow Connector 18"/>
          <p:cNvCxnSpPr/>
          <p:nvPr/>
        </p:nvCxnSpPr>
        <p:spPr>
          <a:xfrm>
            <a:off x="1781862" y="2976877"/>
            <a:ext cx="818723" cy="277337"/>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434568" y="3115545"/>
            <a:ext cx="175032" cy="2384280"/>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0220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93" y="1801275"/>
            <a:ext cx="7221954" cy="3821139"/>
          </a:xfrm>
          <a:prstGeom prst="rect">
            <a:avLst/>
          </a:prstGeom>
          <a:effectLst>
            <a:outerShdw blurRad="63500" sx="102000" sy="102000" algn="ctr" rotWithShape="0">
              <a:prstClr val="black">
                <a:alpha val="40000"/>
              </a:prstClr>
            </a:outerShdw>
          </a:effectLst>
        </p:spPr>
      </p:pic>
      <p:sp>
        <p:nvSpPr>
          <p:cNvPr id="3" name="Title 1"/>
          <p:cNvSpPr txBox="1">
            <a:spLocks/>
          </p:cNvSpPr>
          <p:nvPr/>
        </p:nvSpPr>
        <p:spPr>
          <a:xfrm>
            <a:off x="572632" y="419348"/>
            <a:ext cx="8229600" cy="990600"/>
          </a:xfrm>
          <a:prstGeom prst="rect">
            <a:avLst/>
          </a:prstGeom>
        </p:spPr>
        <p:txBody>
          <a:bodyPr vert="horz" lIns="91440" tIns="45720" rIns="91440" bIns="45720" rtlCol="0" anchor="ctr">
            <a:normAutofit fontScale="85000" lnSpcReduction="1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GB" dirty="0"/>
              <a:t>Information on immune checkpoint proteins </a:t>
            </a:r>
          </a:p>
        </p:txBody>
      </p:sp>
      <p:sp>
        <p:nvSpPr>
          <p:cNvPr id="4" name="Rectangle 3"/>
          <p:cNvSpPr/>
          <p:nvPr/>
        </p:nvSpPr>
        <p:spPr>
          <a:xfrm>
            <a:off x="312345" y="1148959"/>
            <a:ext cx="8750174" cy="646331"/>
          </a:xfrm>
          <a:prstGeom prst="rect">
            <a:avLst/>
          </a:prstGeom>
        </p:spPr>
        <p:txBody>
          <a:bodyPr wrap="square">
            <a:spAutoFit/>
          </a:bodyPr>
          <a:lstStyle/>
          <a:p>
            <a:pPr marL="285750" indent="-285750">
              <a:buClr>
                <a:schemeClr val="accent1"/>
              </a:buClr>
              <a:buFont typeface="Arial" panose="020B0604020202020204" pitchFamily="34" charset="0"/>
              <a:buChar char="•"/>
            </a:pPr>
            <a:r>
              <a:rPr lang="en-GB" dirty="0"/>
              <a:t>This family consolidates existing GtoPdb targets with new family members in a single place for easy user access</a:t>
            </a:r>
          </a:p>
        </p:txBody>
      </p:sp>
      <p:pic>
        <p:nvPicPr>
          <p:cNvPr id="6" name="Picture 5"/>
          <p:cNvPicPr>
            <a:picLocks noChangeAspect="1"/>
          </p:cNvPicPr>
          <p:nvPr/>
        </p:nvPicPr>
        <p:blipFill>
          <a:blip r:embed="rId3"/>
          <a:stretch>
            <a:fillRect/>
          </a:stretch>
        </p:blipFill>
        <p:spPr>
          <a:xfrm>
            <a:off x="5776685" y="1824702"/>
            <a:ext cx="3028432" cy="813262"/>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4"/>
          <a:stretch>
            <a:fillRect/>
          </a:stretch>
        </p:blipFill>
        <p:spPr>
          <a:xfrm>
            <a:off x="5776685" y="2688327"/>
            <a:ext cx="3028432" cy="4169673"/>
          </a:xfrm>
          <a:prstGeom prst="rect">
            <a:avLst/>
          </a:prstGeom>
          <a:effectLst>
            <a:outerShdw blurRad="63500" sx="102000" sy="102000" algn="ctr" rotWithShape="0">
              <a:prstClr val="black">
                <a:alpha val="40000"/>
              </a:prstClr>
            </a:outerShdw>
          </a:effectLst>
        </p:spPr>
      </p:pic>
      <p:cxnSp>
        <p:nvCxnSpPr>
          <p:cNvPr id="11" name="Straight Arrow Connector 10"/>
          <p:cNvCxnSpPr/>
          <p:nvPr/>
        </p:nvCxnSpPr>
        <p:spPr>
          <a:xfrm flipV="1">
            <a:off x="2842774" y="2353902"/>
            <a:ext cx="2933911" cy="2782588"/>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734132" y="5208241"/>
            <a:ext cx="3042553" cy="179404"/>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044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Introducing GtoPdb (1)</a:t>
            </a:r>
          </a:p>
        </p:txBody>
      </p:sp>
      <p:sp>
        <p:nvSpPr>
          <p:cNvPr id="3" name="Content Placeholder 2"/>
          <p:cNvSpPr>
            <a:spLocks noGrp="1"/>
          </p:cNvSpPr>
          <p:nvPr>
            <p:ph idx="1"/>
          </p:nvPr>
        </p:nvSpPr>
        <p:spPr>
          <a:xfrm>
            <a:off x="182880" y="1943100"/>
            <a:ext cx="8763610" cy="4307782"/>
          </a:xfrm>
        </p:spPr>
        <p:txBody>
          <a:bodyPr>
            <a:normAutofit/>
          </a:bodyPr>
          <a:lstStyle/>
          <a:p>
            <a:r>
              <a:rPr lang="en-GB" dirty="0"/>
              <a:t>In early 2011 a collaboration was initiated between The International Union of Basic and Clinical Pharmacology (IUPHAR) and the British Pharmacological Society</a:t>
            </a:r>
          </a:p>
          <a:p>
            <a:endParaRPr lang="en-GB" dirty="0"/>
          </a:p>
          <a:p>
            <a:r>
              <a:rPr lang="en-GB" dirty="0"/>
              <a:t>Aim: to develop a single entry point to information on pharmacological targets and their ligands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8568" t="26596" r="17057" b="40937"/>
          <a:stretch/>
        </p:blipFill>
        <p:spPr>
          <a:xfrm>
            <a:off x="1820323" y="4895850"/>
            <a:ext cx="1989677" cy="1298648"/>
          </a:xfrm>
          <a:prstGeom prst="rect">
            <a:avLst/>
          </a:prstGeom>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093" y="521952"/>
            <a:ext cx="1392864" cy="139286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4541" y="4943187"/>
            <a:ext cx="3594984" cy="1169470"/>
          </a:xfrm>
          <a:prstGeom prst="rect">
            <a:avLst/>
          </a:prstGeom>
        </p:spPr>
      </p:pic>
    </p:spTree>
    <p:extLst>
      <p:ext uri="{BB962C8B-B14F-4D97-AF65-F5344CB8AC3E}">
        <p14:creationId xmlns:p14="http://schemas.microsoft.com/office/powerpoint/2010/main" val="307576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Information on Fc epsilon receptors</a:t>
            </a:r>
          </a:p>
        </p:txBody>
      </p:sp>
      <p:pic>
        <p:nvPicPr>
          <p:cNvPr id="4" name="Picture 3"/>
          <p:cNvPicPr>
            <a:picLocks noChangeAspect="1"/>
          </p:cNvPicPr>
          <p:nvPr/>
        </p:nvPicPr>
        <p:blipFill>
          <a:blip r:embed="rId2"/>
          <a:stretch>
            <a:fillRect/>
          </a:stretch>
        </p:blipFill>
        <p:spPr>
          <a:xfrm>
            <a:off x="678909" y="2234698"/>
            <a:ext cx="7758914" cy="4444266"/>
          </a:xfrm>
          <a:prstGeom prst="rect">
            <a:avLst/>
          </a:prstGeom>
          <a:effectLst>
            <a:outerShdw blurRad="63500" sx="102000" sy="102000" algn="ctr" rotWithShape="0">
              <a:prstClr val="black">
                <a:alpha val="40000"/>
              </a:prstClr>
            </a:outerShdw>
          </a:effectLst>
        </p:spPr>
      </p:pic>
      <p:sp>
        <p:nvSpPr>
          <p:cNvPr id="5" name="Rectangle 4"/>
          <p:cNvSpPr/>
          <p:nvPr/>
        </p:nvSpPr>
        <p:spPr>
          <a:xfrm>
            <a:off x="208230" y="1420563"/>
            <a:ext cx="8827129" cy="646331"/>
          </a:xfrm>
          <a:prstGeom prst="rect">
            <a:avLst/>
          </a:prstGeom>
        </p:spPr>
        <p:txBody>
          <a:bodyPr wrap="square">
            <a:spAutoFit/>
          </a:bodyPr>
          <a:lstStyle/>
          <a:p>
            <a:pPr marL="285750" indent="-285750">
              <a:buClr>
                <a:schemeClr val="accent1"/>
              </a:buClr>
              <a:buFont typeface="Arial" panose="020B0604020202020204" pitchFamily="34" charset="0"/>
              <a:buChar char="•"/>
            </a:pPr>
            <a:r>
              <a:rPr lang="en-GB" dirty="0"/>
              <a:t>This family is included because these receptors are crucial in the development of allergic reactions, although specific pharmacology is sparse</a:t>
            </a:r>
          </a:p>
        </p:txBody>
      </p:sp>
    </p:spTree>
    <p:extLst>
      <p:ext uri="{BB962C8B-B14F-4D97-AF65-F5344CB8AC3E}">
        <p14:creationId xmlns:p14="http://schemas.microsoft.com/office/powerpoint/2010/main" val="30289980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1398" y="393760"/>
            <a:ext cx="8605318"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GB" sz="3200" dirty="0"/>
              <a:t>Information on pattern recognition receptors</a:t>
            </a:r>
          </a:p>
        </p:txBody>
      </p:sp>
      <p:sp>
        <p:nvSpPr>
          <p:cNvPr id="4" name="Rectangle 3"/>
          <p:cNvSpPr/>
          <p:nvPr/>
        </p:nvSpPr>
        <p:spPr>
          <a:xfrm>
            <a:off x="104114" y="1144897"/>
            <a:ext cx="8940298" cy="646331"/>
          </a:xfrm>
          <a:prstGeom prst="rect">
            <a:avLst/>
          </a:prstGeom>
        </p:spPr>
        <p:txBody>
          <a:bodyPr wrap="square">
            <a:spAutoFit/>
          </a:bodyPr>
          <a:lstStyle/>
          <a:p>
            <a:pPr marL="285750" indent="-285750">
              <a:buClr>
                <a:schemeClr val="accent1"/>
              </a:buClr>
              <a:buFont typeface="Arial" panose="020B0604020202020204" pitchFamily="34" charset="0"/>
              <a:buChar char="•"/>
            </a:pPr>
            <a:r>
              <a:rPr lang="en-GB" dirty="0"/>
              <a:t>This family consolidates existing GtoPdb targets across different target classes, with new family members, in a single place for easy user access</a:t>
            </a:r>
          </a:p>
        </p:txBody>
      </p:sp>
      <p:sp>
        <p:nvSpPr>
          <p:cNvPr id="7" name="Rectangle 6"/>
          <p:cNvSpPr/>
          <p:nvPr/>
        </p:nvSpPr>
        <p:spPr>
          <a:xfrm>
            <a:off x="624688" y="6396335"/>
            <a:ext cx="8211494" cy="461665"/>
          </a:xfrm>
          <a:prstGeom prst="rect">
            <a:avLst/>
          </a:prstGeom>
        </p:spPr>
        <p:txBody>
          <a:bodyPr wrap="square">
            <a:spAutoFit/>
          </a:bodyPr>
          <a:lstStyle/>
          <a:p>
            <a:r>
              <a:rPr lang="en-GB" sz="1200" dirty="0"/>
              <a:t>Bryant </a:t>
            </a:r>
            <a:r>
              <a:rPr lang="en-GB" sz="1200" i="1" dirty="0"/>
              <a:t>et al. </a:t>
            </a:r>
            <a:r>
              <a:rPr lang="en-GB" sz="1200" dirty="0"/>
              <a:t>(2015) International Union of Basic and Clinical Pharmacology. XCVI. Pattern recognition receptors in health and disease. </a:t>
            </a:r>
            <a:r>
              <a:rPr lang="en-GB" sz="1200" i="1" dirty="0" err="1"/>
              <a:t>Pharmacol</a:t>
            </a:r>
            <a:r>
              <a:rPr lang="en-GB" sz="1200" i="1" dirty="0"/>
              <a:t> Rev</a:t>
            </a:r>
            <a:r>
              <a:rPr lang="en-GB" sz="1200" dirty="0"/>
              <a:t>. 67(2):462-504.</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161" y="1848052"/>
            <a:ext cx="7025475" cy="455766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651384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8AB8B6-D2E7-5A49-AC10-65C446047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4" y="1837309"/>
            <a:ext cx="5301636" cy="4447877"/>
          </a:xfrm>
          <a:prstGeom prst="rect">
            <a:avLst/>
          </a:prstGeom>
        </p:spPr>
      </p:pic>
      <p:sp>
        <p:nvSpPr>
          <p:cNvPr id="3" name="Title 1"/>
          <p:cNvSpPr txBox="1">
            <a:spLocks/>
          </p:cNvSpPr>
          <p:nvPr/>
        </p:nvSpPr>
        <p:spPr>
          <a:xfrm>
            <a:off x="321398" y="393760"/>
            <a:ext cx="8605318"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GB" sz="3200" dirty="0"/>
              <a:t>Information on antimalarial ligands and targets</a:t>
            </a:r>
          </a:p>
        </p:txBody>
      </p:sp>
      <p:sp>
        <p:nvSpPr>
          <p:cNvPr id="4" name="Rectangle 3"/>
          <p:cNvSpPr/>
          <p:nvPr/>
        </p:nvSpPr>
        <p:spPr>
          <a:xfrm>
            <a:off x="104114" y="1144897"/>
            <a:ext cx="8940298" cy="615553"/>
          </a:xfrm>
          <a:prstGeom prst="rect">
            <a:avLst/>
          </a:prstGeom>
        </p:spPr>
        <p:txBody>
          <a:bodyPr wrap="square">
            <a:spAutoFit/>
          </a:bodyPr>
          <a:lstStyle/>
          <a:p>
            <a:pPr marL="285750" indent="-285750">
              <a:buClr>
                <a:schemeClr val="accent1"/>
              </a:buClr>
              <a:buFont typeface="Arial" panose="020B0604020202020204" pitchFamily="34" charset="0"/>
              <a:buChar char="•"/>
            </a:pPr>
            <a:r>
              <a:rPr lang="en-GB" sz="1700" dirty="0"/>
              <a:t>New families introduced as part of the IUPHAR/MMV Guide to Malaria Pharmacology project (</a:t>
            </a:r>
            <a:r>
              <a:rPr lang="en-US" sz="1700" spc="-1" dirty="0" err="1"/>
              <a:t>GtoMPdb</a:t>
            </a:r>
            <a:r>
              <a:rPr lang="en-US" sz="1700" spc="-1" dirty="0"/>
              <a:t>)</a:t>
            </a:r>
            <a:endParaRPr lang="en-GB" sz="1700" dirty="0"/>
          </a:p>
        </p:txBody>
      </p:sp>
      <p:pic>
        <p:nvPicPr>
          <p:cNvPr id="8" name="Picture 7">
            <a:extLst>
              <a:ext uri="{FF2B5EF4-FFF2-40B4-BE49-F238E27FC236}">
                <a16:creationId xmlns:a16="http://schemas.microsoft.com/office/drawing/2014/main" id="{DCA654B9-6190-AB44-86D3-B1B72AB77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6742" y="3409520"/>
            <a:ext cx="4683917" cy="3374907"/>
          </a:xfrm>
          <a:prstGeom prst="rect">
            <a:avLst/>
          </a:prstGeom>
        </p:spPr>
      </p:pic>
    </p:spTree>
    <p:extLst>
      <p:ext uri="{BB962C8B-B14F-4D97-AF65-F5344CB8AC3E}">
        <p14:creationId xmlns:p14="http://schemas.microsoft.com/office/powerpoint/2010/main" val="21249220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shot 2019-01-14 at 17.23.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8" y="2151146"/>
            <a:ext cx="9144000" cy="4706854"/>
          </a:xfrm>
          <a:prstGeom prst="rect">
            <a:avLst/>
          </a:prstGeom>
        </p:spPr>
      </p:pic>
      <p:sp>
        <p:nvSpPr>
          <p:cNvPr id="2" name="Title 1"/>
          <p:cNvSpPr>
            <a:spLocks noGrp="1"/>
          </p:cNvSpPr>
          <p:nvPr>
            <p:ph type="title"/>
          </p:nvPr>
        </p:nvSpPr>
        <p:spPr>
          <a:xfrm>
            <a:off x="294238" y="388545"/>
            <a:ext cx="6455121" cy="990600"/>
          </a:xfrm>
        </p:spPr>
        <p:txBody>
          <a:bodyPr/>
          <a:lstStyle/>
          <a:p>
            <a:r>
              <a:rPr lang="en-GB" dirty="0"/>
              <a:t>Information on ligand families</a:t>
            </a:r>
          </a:p>
        </p:txBody>
      </p:sp>
      <p:sp>
        <p:nvSpPr>
          <p:cNvPr id="4" name="Rectangle 3"/>
          <p:cNvSpPr/>
          <p:nvPr/>
        </p:nvSpPr>
        <p:spPr>
          <a:xfrm>
            <a:off x="130144" y="1288609"/>
            <a:ext cx="8883712" cy="646331"/>
          </a:xfrm>
          <a:prstGeom prst="rect">
            <a:avLst/>
          </a:prstGeom>
        </p:spPr>
        <p:txBody>
          <a:bodyPr wrap="square">
            <a:spAutoFit/>
          </a:bodyPr>
          <a:lstStyle/>
          <a:p>
            <a:pPr marL="285750" indent="-285750">
              <a:buClr>
                <a:schemeClr val="accent1"/>
              </a:buClr>
              <a:buFont typeface="Arial" panose="020B0604020202020204" pitchFamily="34" charset="0"/>
              <a:buChar char="•"/>
            </a:pPr>
            <a:r>
              <a:rPr lang="en-GB" dirty="0"/>
              <a:t>New ligand family and group listing gives easy access to groups of ligands with shared homology, functions or mechanism of action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574" y="2097894"/>
            <a:ext cx="5393950" cy="3145524"/>
          </a:xfrm>
          <a:prstGeom prst="rect">
            <a:avLst/>
          </a:prstGeom>
          <a:effectLst>
            <a:outerShdw blurRad="63500" sx="102000" sy="102000" algn="ctr" rotWithShape="0">
              <a:prstClr val="black">
                <a:alpha val="40000"/>
              </a:prstClr>
            </a:outerShdw>
          </a:effectLst>
        </p:spPr>
      </p:pic>
      <p:cxnSp>
        <p:nvCxnSpPr>
          <p:cNvPr id="10" name="Straight Arrow Connector 9"/>
          <p:cNvCxnSpPr/>
          <p:nvPr/>
        </p:nvCxnSpPr>
        <p:spPr>
          <a:xfrm flipV="1">
            <a:off x="1896998" y="5033251"/>
            <a:ext cx="1677510" cy="470398"/>
          </a:xfrm>
          <a:prstGeom prst="straightConnector1">
            <a:avLst/>
          </a:prstGeom>
          <a:ln w="31750">
            <a:solidFill>
              <a:srgbClr val="D7675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34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a:t>The Concise Guide to PHARMACOLOGY</a:t>
            </a:r>
            <a:br>
              <a:rPr lang="en-GB" dirty="0"/>
            </a:br>
            <a:endParaRPr lang="en-GB" dirty="0"/>
          </a:p>
        </p:txBody>
      </p:sp>
      <p:sp>
        <p:nvSpPr>
          <p:cNvPr id="5" name="Text Placeholder 4"/>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741637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a:t>The Concise Guide to PHARMACOLOGY</a:t>
            </a:r>
          </a:p>
        </p:txBody>
      </p:sp>
      <p:sp>
        <p:nvSpPr>
          <p:cNvPr id="5" name="Content Placeholder 4"/>
          <p:cNvSpPr>
            <a:spLocks noGrp="1"/>
          </p:cNvSpPr>
          <p:nvPr>
            <p:ph idx="1"/>
          </p:nvPr>
        </p:nvSpPr>
        <p:spPr/>
        <p:txBody>
          <a:bodyPr>
            <a:noAutofit/>
          </a:bodyPr>
          <a:lstStyle/>
          <a:p>
            <a:pPr>
              <a:spcBef>
                <a:spcPts val="600"/>
              </a:spcBef>
            </a:pPr>
            <a:r>
              <a:rPr lang="en-GB" sz="2000" dirty="0"/>
              <a:t>A publication snapshot created from the target family summaries in GtoPdb</a:t>
            </a:r>
          </a:p>
          <a:p>
            <a:pPr>
              <a:spcBef>
                <a:spcPts val="600"/>
              </a:spcBef>
            </a:pPr>
            <a:r>
              <a:rPr lang="en-GB" sz="2000" dirty="0"/>
              <a:t>At-a-glance view of target properties - a quick desktop reference guide</a:t>
            </a:r>
          </a:p>
          <a:p>
            <a:pPr lvl="0">
              <a:spcBef>
                <a:spcPts val="600"/>
              </a:spcBef>
            </a:pPr>
            <a:r>
              <a:rPr lang="en-GB" sz="2000" dirty="0"/>
              <a:t>Published biennially in the </a:t>
            </a:r>
            <a:r>
              <a:rPr lang="en-GB" sz="2000" i="1" dirty="0"/>
              <a:t>British Journal of Pharmacology</a:t>
            </a:r>
            <a:r>
              <a:rPr lang="en-GB" sz="2000" dirty="0"/>
              <a:t> (the basic pharmacology journal of the BPS)</a:t>
            </a:r>
          </a:p>
          <a:p>
            <a:pPr lvl="0">
              <a:spcBef>
                <a:spcPts val="600"/>
              </a:spcBef>
            </a:pPr>
            <a:r>
              <a:rPr lang="en-GB" sz="2000" dirty="0"/>
              <a:t>PDFs include embedded hyperlinks to target and ligand entries in GtoPdb, PubMed, HGNC and </a:t>
            </a:r>
            <a:r>
              <a:rPr lang="en-GB" sz="2000" dirty="0" err="1"/>
              <a:t>UniProt</a:t>
            </a:r>
            <a:endParaRPr lang="en-GB" sz="2000" dirty="0"/>
          </a:p>
        </p:txBody>
      </p:sp>
      <p:sp>
        <p:nvSpPr>
          <p:cNvPr id="6" name="TextBox 5"/>
          <p:cNvSpPr txBox="1"/>
          <p:nvPr/>
        </p:nvSpPr>
        <p:spPr>
          <a:xfrm>
            <a:off x="166809" y="6251393"/>
            <a:ext cx="5011468" cy="461665"/>
          </a:xfrm>
          <a:prstGeom prst="rect">
            <a:avLst/>
          </a:prstGeom>
          <a:noFill/>
        </p:spPr>
        <p:txBody>
          <a:bodyPr wrap="square" rtlCol="0">
            <a:spAutoFit/>
          </a:bodyPr>
          <a:lstStyle/>
          <a:p>
            <a:r>
              <a:rPr lang="en-GB" sz="1200" dirty="0"/>
              <a:t>Alexander SPH </a:t>
            </a:r>
            <a:r>
              <a:rPr lang="en-GB" sz="1200" i="1" dirty="0"/>
              <a:t>et al</a:t>
            </a:r>
            <a:r>
              <a:rPr lang="en-GB" sz="1200" dirty="0"/>
              <a:t>. (2017) The Concise Guide to PHARMACOLOGY 2017/18. </a:t>
            </a:r>
            <a:r>
              <a:rPr lang="en-GB" sz="1200" i="1" dirty="0"/>
              <a:t>Br J </a:t>
            </a:r>
            <a:r>
              <a:rPr lang="en-GB" sz="1200" i="1" dirty="0" err="1"/>
              <a:t>Pharmacol</a:t>
            </a:r>
            <a:r>
              <a:rPr lang="en-GB" sz="1200" dirty="0"/>
              <a:t>. </a:t>
            </a:r>
            <a:r>
              <a:rPr lang="en-GB" sz="1200" b="1" dirty="0"/>
              <a:t>174</a:t>
            </a:r>
            <a:r>
              <a:rPr lang="en-GB" sz="1200" dirty="0"/>
              <a:t> (</a:t>
            </a:r>
            <a:r>
              <a:rPr lang="en-GB" sz="1200" dirty="0" err="1"/>
              <a:t>Suppl</a:t>
            </a:r>
            <a:r>
              <a:rPr lang="en-GB" sz="1200" dirty="0"/>
              <a:t> 1): S1-S446.</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275" y="4474844"/>
            <a:ext cx="3276600" cy="1767024"/>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2688" y="4389118"/>
            <a:ext cx="3956877" cy="231648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989595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a:t>The </a:t>
            </a:r>
            <a:r>
              <a:rPr lang="en-GB" dirty="0" err="1"/>
              <a:t>iuphar</a:t>
            </a:r>
            <a:r>
              <a:rPr lang="en-GB" dirty="0"/>
              <a:t> guide to </a:t>
            </a:r>
            <a:r>
              <a:rPr lang="en-GB" dirty="0" err="1"/>
              <a:t>immunoPHARMACOLOGY</a:t>
            </a:r>
            <a:br>
              <a:rPr lang="en-GB" dirty="0"/>
            </a:br>
            <a:endParaRPr lang="en-GB" dirty="0"/>
          </a:p>
        </p:txBody>
      </p:sp>
      <p:sp>
        <p:nvSpPr>
          <p:cNvPr id="5" name="Text Placeholder 4"/>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057489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7625" y="1619250"/>
            <a:ext cx="8229600" cy="4876800"/>
          </a:xfrm>
        </p:spPr>
        <p:txBody>
          <a:bodyPr>
            <a:noAutofit/>
          </a:bodyPr>
          <a:lstStyle/>
          <a:p>
            <a:r>
              <a:rPr lang="en-GB" sz="2000" dirty="0"/>
              <a:t>A new portal linking GtoPdb targets and ligands to immunological cell types, processes and diseases </a:t>
            </a:r>
          </a:p>
          <a:p>
            <a:r>
              <a:rPr lang="en-GB" sz="2000" dirty="0"/>
              <a:t>Developed in conjunction with immunologists</a:t>
            </a:r>
            <a:br>
              <a:rPr lang="en-GB" sz="2000" dirty="0"/>
            </a:br>
            <a:r>
              <a:rPr lang="en-GB" sz="2000" dirty="0"/>
              <a:t>to include the data types and navigation </a:t>
            </a:r>
            <a:br>
              <a:rPr lang="en-GB" sz="2000" dirty="0"/>
            </a:br>
            <a:r>
              <a:rPr lang="en-GB" sz="2000" dirty="0"/>
              <a:t>routes most relevant to immunology</a:t>
            </a:r>
          </a:p>
          <a:p>
            <a:r>
              <a:rPr lang="en-GB" sz="2000" dirty="0"/>
              <a:t>Immuno-relevant targets and ligands </a:t>
            </a:r>
            <a:br>
              <a:rPr lang="en-GB" sz="2000" dirty="0"/>
            </a:br>
            <a:r>
              <a:rPr lang="en-GB" sz="2000" dirty="0"/>
              <a:t>in GtoPdb have been flagged </a:t>
            </a:r>
            <a:br>
              <a:rPr lang="en-GB" sz="2000" dirty="0"/>
            </a:br>
            <a:r>
              <a:rPr lang="en-GB" sz="2000" dirty="0"/>
              <a:t>and annotated with supporting data</a:t>
            </a:r>
          </a:p>
          <a:p>
            <a:r>
              <a:rPr lang="en-GB" sz="2000" dirty="0"/>
              <a:t>Officially launched in October 2018</a:t>
            </a:r>
          </a:p>
          <a:p>
            <a:pPr marL="0" indent="0">
              <a:buNone/>
            </a:pPr>
            <a:endParaRPr lang="en-GB" sz="2000" dirty="0"/>
          </a:p>
          <a:p>
            <a:pPr marL="0" indent="0">
              <a:buNone/>
            </a:pPr>
            <a:r>
              <a:rPr lang="en-GB" sz="2000" b="1" dirty="0">
                <a:hlinkClick r:id="rId3"/>
              </a:rPr>
              <a:t>www.guidetoimmunopharmacology.org</a:t>
            </a:r>
            <a:r>
              <a:rPr lang="en-GB" sz="2000" b="1" dirty="0"/>
              <a:t> </a:t>
            </a:r>
            <a:r>
              <a:rPr lang="en-GB" sz="2000" dirty="0"/>
              <a:t>	</a:t>
            </a:r>
          </a:p>
          <a:p>
            <a:pPr>
              <a:spcBef>
                <a:spcPts val="600"/>
              </a:spcBef>
            </a:pPr>
            <a:endParaRPr lang="en-GB" sz="20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6712"/>
            <a:ext cx="9144000" cy="1114425"/>
          </a:xfrm>
          <a:prstGeom prst="rect">
            <a:avLst/>
          </a:prstGeom>
        </p:spPr>
      </p:pic>
      <p:pic>
        <p:nvPicPr>
          <p:cNvPr id="2" name="Picture 1">
            <a:extLst>
              <a:ext uri="{FF2B5EF4-FFF2-40B4-BE49-F238E27FC236}">
                <a16:creationId xmlns:a16="http://schemas.microsoft.com/office/drawing/2014/main" id="{FAEC4855-C250-424E-9503-22071111173D}"/>
              </a:ext>
            </a:extLst>
          </p:cNvPr>
          <p:cNvPicPr>
            <a:picLocks noChangeAspect="1"/>
          </p:cNvPicPr>
          <p:nvPr/>
        </p:nvPicPr>
        <p:blipFill>
          <a:blip r:embed="rId5"/>
          <a:stretch>
            <a:fillRect/>
          </a:stretch>
        </p:blipFill>
        <p:spPr>
          <a:xfrm>
            <a:off x="5229922" y="2926723"/>
            <a:ext cx="3810974" cy="36649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09622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3018"/>
            <a:ext cx="8229600" cy="990600"/>
          </a:xfrm>
        </p:spPr>
        <p:txBody>
          <a:bodyPr>
            <a:normAutofit fontScale="90000"/>
          </a:bodyPr>
          <a:lstStyle/>
          <a:p>
            <a:r>
              <a:rPr lang="en-GB" dirty="0"/>
              <a:t>Browsing new </a:t>
            </a:r>
            <a:r>
              <a:rPr lang="en-GB" dirty="0" err="1"/>
              <a:t>GtoImmuPdb</a:t>
            </a:r>
            <a:r>
              <a:rPr lang="en-GB" dirty="0"/>
              <a:t> data types</a:t>
            </a:r>
          </a:p>
        </p:txBody>
      </p:sp>
      <p:sp>
        <p:nvSpPr>
          <p:cNvPr id="3" name="Content Placeholder 2"/>
          <p:cNvSpPr>
            <a:spLocks noGrp="1"/>
          </p:cNvSpPr>
          <p:nvPr>
            <p:ph idx="1"/>
          </p:nvPr>
        </p:nvSpPr>
        <p:spPr>
          <a:xfrm>
            <a:off x="457200" y="1505314"/>
            <a:ext cx="8229600" cy="4876800"/>
          </a:xfrm>
        </p:spPr>
        <p:txBody>
          <a:bodyPr/>
          <a:lstStyle/>
          <a:p>
            <a:r>
              <a:rPr lang="en-GB" sz="2000" dirty="0"/>
              <a:t>Browse by cell type or immunological process to find targets </a:t>
            </a:r>
          </a:p>
          <a:p>
            <a:r>
              <a:rPr lang="en-GB" sz="2000" dirty="0"/>
              <a:t>Browse by disease to find targets and drugs </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49" y="2443163"/>
            <a:ext cx="4733925" cy="2252352"/>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053" y="3996670"/>
            <a:ext cx="5258472" cy="2828925"/>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2441247"/>
            <a:ext cx="4695826" cy="257081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046248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1644"/>
            <a:ext cx="8229600" cy="990600"/>
          </a:xfrm>
        </p:spPr>
        <p:txBody>
          <a:bodyPr>
            <a:normAutofit/>
          </a:bodyPr>
          <a:lstStyle/>
          <a:p>
            <a:r>
              <a:rPr lang="en-GB" dirty="0"/>
              <a:t>Browsing immunological targets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605" y="2040894"/>
            <a:ext cx="5020714" cy="4740906"/>
          </a:xfrm>
          <a:effectLst>
            <a:outerShdw blurRad="63500" sx="102000" sy="102000" algn="ctr" rotWithShape="0">
              <a:prstClr val="black">
                <a:alpha val="40000"/>
              </a:prstClr>
            </a:outerShdw>
          </a:effectLst>
        </p:spPr>
      </p:pic>
      <p:sp>
        <p:nvSpPr>
          <p:cNvPr id="6" name="Content Placeholder 2"/>
          <p:cNvSpPr txBox="1">
            <a:spLocks/>
          </p:cNvSpPr>
          <p:nvPr/>
        </p:nvSpPr>
        <p:spPr>
          <a:xfrm>
            <a:off x="457200" y="1429114"/>
            <a:ext cx="8229600"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GB" sz="2000" dirty="0"/>
              <a:t>GtoPdb families with immuno-relevant targets are highlighted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025" y="1910736"/>
            <a:ext cx="4657725" cy="3359751"/>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1025" y="5314968"/>
            <a:ext cx="4657725" cy="788688"/>
          </a:xfrm>
          <a:prstGeom prst="rect">
            <a:avLst/>
          </a:prstGeom>
          <a:effectLst>
            <a:outerShdw blurRad="63500" sx="102000" sy="102000" algn="ctr" rotWithShape="0">
              <a:prstClr val="black">
                <a:alpha val="40000"/>
              </a:prstClr>
            </a:outerShdw>
          </a:effectLst>
        </p:spPr>
      </p:pic>
      <p:grpSp>
        <p:nvGrpSpPr>
          <p:cNvPr id="11" name="Group 10"/>
          <p:cNvGrpSpPr/>
          <p:nvPr/>
        </p:nvGrpSpPr>
        <p:grpSpPr>
          <a:xfrm>
            <a:off x="7185785" y="6490870"/>
            <a:ext cx="1862965" cy="276999"/>
            <a:chOff x="7208602" y="6525621"/>
            <a:chExt cx="1862965" cy="276999"/>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8602" y="6570561"/>
              <a:ext cx="166688" cy="216000"/>
            </a:xfrm>
            <a:prstGeom prst="rect">
              <a:avLst/>
            </a:prstGeom>
          </p:spPr>
        </p:pic>
        <p:sp>
          <p:nvSpPr>
            <p:cNvPr id="10" name="Rectangle 9"/>
            <p:cNvSpPr/>
            <p:nvPr/>
          </p:nvSpPr>
          <p:spPr>
            <a:xfrm>
              <a:off x="7361021" y="6525621"/>
              <a:ext cx="1710546" cy="276999"/>
            </a:xfrm>
            <a:prstGeom prst="rect">
              <a:avLst/>
            </a:prstGeom>
          </p:spPr>
          <p:txBody>
            <a:bodyPr wrap="square">
              <a:spAutoFit/>
            </a:bodyPr>
            <a:lstStyle/>
            <a:p>
              <a:r>
                <a:rPr lang="en-GB" sz="1200" dirty="0"/>
                <a:t>Immuno-ligand icon</a:t>
              </a:r>
            </a:p>
          </p:txBody>
        </p:sp>
      </p:grpSp>
      <p:sp>
        <p:nvSpPr>
          <p:cNvPr id="12" name="Rectangle 11"/>
          <p:cNvSpPr/>
          <p:nvPr/>
        </p:nvSpPr>
        <p:spPr>
          <a:xfrm>
            <a:off x="4796288" y="6103655"/>
            <a:ext cx="4217957" cy="276999"/>
          </a:xfrm>
          <a:prstGeom prst="rect">
            <a:avLst/>
          </a:prstGeom>
        </p:spPr>
        <p:txBody>
          <a:bodyPr wrap="square">
            <a:spAutoFit/>
          </a:bodyPr>
          <a:lstStyle/>
          <a:p>
            <a:pPr algn="r"/>
            <a:r>
              <a:rPr lang="en-GB" sz="1200" dirty="0"/>
              <a:t>Detailed target page with </a:t>
            </a:r>
            <a:r>
              <a:rPr lang="en-GB" sz="1200" dirty="0" err="1"/>
              <a:t>immunopharmacology</a:t>
            </a:r>
            <a:r>
              <a:rPr lang="en-GB" sz="1200" dirty="0"/>
              <a:t> data</a:t>
            </a:r>
          </a:p>
        </p:txBody>
      </p:sp>
    </p:spTree>
    <p:extLst>
      <p:ext uri="{BB962C8B-B14F-4D97-AF65-F5344CB8AC3E}">
        <p14:creationId xmlns:p14="http://schemas.microsoft.com/office/powerpoint/2010/main" val="1542999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Introducing GtoPdb (2)</a:t>
            </a:r>
          </a:p>
        </p:txBody>
      </p:sp>
      <p:sp>
        <p:nvSpPr>
          <p:cNvPr id="3" name="Content Placeholder 2"/>
          <p:cNvSpPr>
            <a:spLocks noGrp="1"/>
          </p:cNvSpPr>
          <p:nvPr>
            <p:ph idx="1"/>
          </p:nvPr>
        </p:nvSpPr>
        <p:spPr>
          <a:xfrm>
            <a:off x="457200" y="1461081"/>
            <a:ext cx="8220075" cy="2018838"/>
          </a:xfrm>
        </p:spPr>
        <p:txBody>
          <a:bodyPr>
            <a:normAutofit/>
          </a:bodyPr>
          <a:lstStyle/>
          <a:p>
            <a:r>
              <a:rPr lang="en-GB" dirty="0"/>
              <a:t>A single entry point to previously </a:t>
            </a:r>
            <a:r>
              <a:rPr lang="en-GB" b="1" dirty="0"/>
              <a:t>separate but complementary</a:t>
            </a:r>
            <a:r>
              <a:rPr lang="en-GB" dirty="0"/>
              <a:t> information originally</a:t>
            </a:r>
            <a:r>
              <a:rPr lang="en-GB" b="1" i="1" dirty="0"/>
              <a:t> </a:t>
            </a:r>
            <a:r>
              <a:rPr lang="en-GB" dirty="0"/>
              <a:t>contained in the IUPHAR database (IUPHAR-DB) and the Guide to Receptors and Channels (GRAC) series of publications </a:t>
            </a:r>
          </a:p>
          <a:p>
            <a:endParaRPr lang="en-GB" dirty="0"/>
          </a:p>
        </p:txBody>
      </p:sp>
      <p:grpSp>
        <p:nvGrpSpPr>
          <p:cNvPr id="14" name="Group 13"/>
          <p:cNvGrpSpPr/>
          <p:nvPr/>
        </p:nvGrpSpPr>
        <p:grpSpPr>
          <a:xfrm>
            <a:off x="360531" y="3289418"/>
            <a:ext cx="7850735" cy="3360764"/>
            <a:chOff x="360531" y="3289418"/>
            <a:chExt cx="7850735" cy="3360764"/>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3737" y="3289418"/>
              <a:ext cx="4528511" cy="2099583"/>
            </a:xfrm>
            <a:prstGeom prst="rect">
              <a:avLst/>
            </a:prstGeom>
          </p:spPr>
        </p:pic>
        <p:pic>
          <p:nvPicPr>
            <p:cNvPr id="8" name="Picture 2" descr="http://www.guidetopharmacology.org/images_dev27082012/gtp_header9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483" y="5764787"/>
              <a:ext cx="7264783" cy="885395"/>
            </a:xfrm>
            <a:prstGeom prst="rect">
              <a:avLst/>
            </a:prstGeom>
            <a:noFill/>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grpSp>
          <p:nvGrpSpPr>
            <p:cNvPr id="9" name="Group 8"/>
            <p:cNvGrpSpPr/>
            <p:nvPr/>
          </p:nvGrpSpPr>
          <p:grpSpPr>
            <a:xfrm>
              <a:off x="3949376" y="4727712"/>
              <a:ext cx="1620876" cy="974130"/>
              <a:chOff x="3675963" y="4974343"/>
              <a:chExt cx="1620876" cy="974130"/>
            </a:xfrm>
          </p:grpSpPr>
          <p:sp>
            <p:nvSpPr>
              <p:cNvPr id="11" name="Bent Arrow 10"/>
              <p:cNvSpPr/>
              <p:nvPr/>
            </p:nvSpPr>
            <p:spPr>
              <a:xfrm rot="16200000" flipH="1" flipV="1">
                <a:off x="3774869" y="4875437"/>
                <a:ext cx="974130" cy="1171941"/>
              </a:xfrm>
              <a:prstGeom prst="bentArrow">
                <a:avLst>
                  <a:gd name="adj1" fmla="val 19045"/>
                  <a:gd name="adj2" fmla="val 23952"/>
                  <a:gd name="adj3" fmla="val 25000"/>
                  <a:gd name="adj4" fmla="val 74249"/>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Bent Arrow 11"/>
              <p:cNvSpPr/>
              <p:nvPr/>
            </p:nvSpPr>
            <p:spPr>
              <a:xfrm rot="5400000" flipV="1">
                <a:off x="4605470" y="5192163"/>
                <a:ext cx="532859" cy="849879"/>
              </a:xfrm>
              <a:prstGeom prst="bentArrow">
                <a:avLst>
                  <a:gd name="adj1" fmla="val 31387"/>
                  <a:gd name="adj2" fmla="val 26261"/>
                  <a:gd name="adj3" fmla="val 25000"/>
                  <a:gd name="adj4" fmla="val 75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9777" y="4815912"/>
              <a:ext cx="2221590" cy="702478"/>
            </a:xfrm>
            <a:prstGeom prst="rect">
              <a:avLst/>
            </a:prstGeom>
            <a:ln w="3175">
              <a:solidFill>
                <a:schemeClr val="bg1">
                  <a:lumMod val="85000"/>
                </a:schemeClr>
              </a:solidFill>
            </a:ln>
            <a:effectLst>
              <a:outerShdw blurRad="63500" sx="102000" sy="102000" algn="ctr" rotWithShape="0">
                <a:prstClr val="black">
                  <a:alpha val="40000"/>
                </a:prstClr>
              </a:outerShdw>
            </a:effec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531" y="3545064"/>
              <a:ext cx="3687775" cy="1944463"/>
            </a:xfrm>
            <a:prstGeom prst="rect">
              <a:avLst/>
            </a:prstGeom>
          </p:spPr>
        </p:pic>
      </p:grpSp>
    </p:spTree>
    <p:extLst>
      <p:ext uri="{BB962C8B-B14F-4D97-AF65-F5344CB8AC3E}">
        <p14:creationId xmlns:p14="http://schemas.microsoft.com/office/powerpoint/2010/main" val="10906598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8896"/>
            <a:ext cx="8229600" cy="990600"/>
          </a:xfrm>
        </p:spPr>
        <p:txBody>
          <a:bodyPr>
            <a:normAutofit/>
          </a:bodyPr>
          <a:lstStyle/>
          <a:p>
            <a:r>
              <a:rPr lang="en-GB" dirty="0"/>
              <a:t>Browsing immunological ligands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076" y="2460435"/>
            <a:ext cx="5229225" cy="3156329"/>
          </a:xfrm>
          <a:prstGeom prst="rect">
            <a:avLst/>
          </a:prstGeom>
          <a:effectLst>
            <a:outerShdw blurRad="63500" sx="102000" sy="102000" algn="ctr" rotWithShape="0">
              <a:prstClr val="black">
                <a:alpha val="40000"/>
              </a:prstClr>
            </a:outerShdw>
          </a:effectLst>
        </p:spPr>
      </p:pic>
      <p:sp>
        <p:nvSpPr>
          <p:cNvPr id="6" name="Content Placeholder 2"/>
          <p:cNvSpPr txBox="1">
            <a:spLocks/>
          </p:cNvSpPr>
          <p:nvPr/>
        </p:nvSpPr>
        <p:spPr>
          <a:xfrm>
            <a:off x="457200" y="1574322"/>
            <a:ext cx="8229600"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GB" sz="2000" dirty="0"/>
              <a:t>Immuno-relevant ligands are highlighted</a:t>
            </a:r>
          </a:p>
          <a:p>
            <a:r>
              <a:rPr lang="en-GB" sz="2000" dirty="0"/>
              <a:t>Portal includes a list of all immuno-ligands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989" y="3190875"/>
            <a:ext cx="4457565" cy="355666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536915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a:t>The </a:t>
            </a:r>
            <a:r>
              <a:rPr lang="en-GB" dirty="0" err="1"/>
              <a:t>iuphar</a:t>
            </a:r>
            <a:r>
              <a:rPr lang="en-GB" dirty="0"/>
              <a:t>/MMV guide to MALARIA PHARMACOLOGY</a:t>
            </a:r>
            <a:br>
              <a:rPr lang="en-GB" dirty="0"/>
            </a:br>
            <a:endParaRPr lang="en-GB" dirty="0"/>
          </a:p>
        </p:txBody>
      </p:sp>
      <p:sp>
        <p:nvSpPr>
          <p:cNvPr id="5" name="Text Placeholder 4"/>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797021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70289" y="1739589"/>
            <a:ext cx="4892364" cy="4532898"/>
          </a:xfrm>
        </p:spPr>
        <p:txBody>
          <a:bodyPr>
            <a:noAutofit/>
          </a:bodyPr>
          <a:lstStyle/>
          <a:p>
            <a:r>
              <a:rPr lang="en-US" sz="2000" spc="-1" dirty="0"/>
              <a:t>Funded by Medicines for Malaria Venture (MMV) to curate antimalarial compounds and their </a:t>
            </a:r>
            <a:r>
              <a:rPr lang="en-GB" sz="2000" i="1" spc="-1" dirty="0"/>
              <a:t>Plasmodium</a:t>
            </a:r>
            <a:r>
              <a:rPr lang="en-GB" sz="2000" spc="-1" dirty="0"/>
              <a:t> molecular targets</a:t>
            </a:r>
          </a:p>
          <a:p>
            <a:r>
              <a:rPr lang="en-US" sz="2000" spc="-1" dirty="0"/>
              <a:t>Provide a new portal </a:t>
            </a:r>
            <a:r>
              <a:rPr lang="en-US" sz="2000" spc="-1" dirty="0">
                <a:solidFill>
                  <a:srgbClr val="000000"/>
                </a:solidFill>
                <a:ea typeface="Source Han Sans CN Regular"/>
              </a:rPr>
              <a:t>to the existing GtoPdb that is </a:t>
            </a:r>
            <a:r>
              <a:rPr lang="en-US" sz="2000" spc="-1" dirty="0"/>
              <a:t>optimized for the malaria research community</a:t>
            </a:r>
          </a:p>
          <a:p>
            <a:r>
              <a:rPr lang="en-US" sz="2000" spc="-1" dirty="0"/>
              <a:t>Includes lead structures, target sequences and efficacy data integrated across global efforts</a:t>
            </a:r>
          </a:p>
          <a:p>
            <a:r>
              <a:rPr lang="en-US" sz="2000" spc="-1" dirty="0"/>
              <a:t>The new resource, the </a:t>
            </a:r>
            <a:r>
              <a:rPr lang="en-US" sz="2000" spc="-1" dirty="0">
                <a:solidFill>
                  <a:srgbClr val="000000"/>
                </a:solidFill>
                <a:ea typeface="Source Han Sans CN Regular"/>
              </a:rPr>
              <a:t>IUPHAR/MMV </a:t>
            </a:r>
            <a:r>
              <a:rPr lang="en-US" sz="2000" spc="-1" dirty="0"/>
              <a:t>Guide to Malaria Pharmacology (</a:t>
            </a:r>
            <a:r>
              <a:rPr lang="en-US" sz="2000" spc="-1" dirty="0" err="1"/>
              <a:t>GtoMPdb</a:t>
            </a:r>
            <a:r>
              <a:rPr lang="en-US" sz="2000" spc="-1" dirty="0"/>
              <a:t>), </a:t>
            </a:r>
            <a:r>
              <a:rPr lang="en-US" sz="2000" spc="-1" dirty="0">
                <a:solidFill>
                  <a:srgbClr val="000000"/>
                </a:solidFill>
                <a:ea typeface="Source Han Sans CN Regular"/>
              </a:rPr>
              <a:t>will be freely available, richly annotated and regularly updated </a:t>
            </a:r>
            <a:endParaRPr lang="en-GB" sz="2000" dirty="0"/>
          </a:p>
        </p:txBody>
      </p:sp>
      <p:pic>
        <p:nvPicPr>
          <p:cNvPr id="6" name="Picture 5">
            <a:extLst>
              <a:ext uri="{FF2B5EF4-FFF2-40B4-BE49-F238E27FC236}">
                <a16:creationId xmlns:a16="http://schemas.microsoft.com/office/drawing/2014/main" id="{3FBCFA44-6827-E944-BFFC-12FFBDB58DB0}"/>
              </a:ext>
            </a:extLst>
          </p:cNvPr>
          <p:cNvPicPr/>
          <p:nvPr/>
        </p:nvPicPr>
        <p:blipFill>
          <a:blip r:embed="rId3"/>
          <a:stretch/>
        </p:blipFill>
        <p:spPr>
          <a:xfrm>
            <a:off x="15967433" y="12709686"/>
            <a:ext cx="9309196" cy="7770872"/>
          </a:xfrm>
          <a:prstGeom prst="rect">
            <a:avLst/>
          </a:prstGeom>
          <a:solidFill>
            <a:schemeClr val="bg1"/>
          </a:solidFill>
          <a:ln>
            <a:solidFill>
              <a:srgbClr val="990066"/>
            </a:solidFill>
          </a:ln>
        </p:spPr>
      </p:pic>
      <p:pic>
        <p:nvPicPr>
          <p:cNvPr id="8" name="Picture 7">
            <a:extLst>
              <a:ext uri="{FF2B5EF4-FFF2-40B4-BE49-F238E27FC236}">
                <a16:creationId xmlns:a16="http://schemas.microsoft.com/office/drawing/2014/main" id="{8608DC1A-0B70-CC45-BAC0-2796E7F90E8C}"/>
              </a:ext>
            </a:extLst>
          </p:cNvPr>
          <p:cNvPicPr/>
          <p:nvPr/>
        </p:nvPicPr>
        <p:blipFill>
          <a:blip r:embed="rId3"/>
          <a:stretch/>
        </p:blipFill>
        <p:spPr>
          <a:xfrm>
            <a:off x="16119833" y="12862086"/>
            <a:ext cx="9309196" cy="7770872"/>
          </a:xfrm>
          <a:prstGeom prst="rect">
            <a:avLst/>
          </a:prstGeom>
          <a:solidFill>
            <a:schemeClr val="bg1"/>
          </a:solidFill>
          <a:ln>
            <a:solidFill>
              <a:srgbClr val="990066"/>
            </a:solidFill>
          </a:ln>
        </p:spPr>
      </p:pic>
      <p:pic>
        <p:nvPicPr>
          <p:cNvPr id="9" name="Picture 8">
            <a:extLst>
              <a:ext uri="{FF2B5EF4-FFF2-40B4-BE49-F238E27FC236}">
                <a16:creationId xmlns:a16="http://schemas.microsoft.com/office/drawing/2014/main" id="{EC0567F1-207F-E04D-B026-6DD69EDA4056}"/>
              </a:ext>
            </a:extLst>
          </p:cNvPr>
          <p:cNvPicPr/>
          <p:nvPr/>
        </p:nvPicPr>
        <p:blipFill>
          <a:blip r:embed="rId3"/>
          <a:stretch/>
        </p:blipFill>
        <p:spPr>
          <a:xfrm>
            <a:off x="15997252" y="12687448"/>
            <a:ext cx="9309196" cy="7770872"/>
          </a:xfrm>
          <a:prstGeom prst="rect">
            <a:avLst/>
          </a:prstGeom>
          <a:solidFill>
            <a:schemeClr val="bg1"/>
          </a:solidFill>
          <a:ln>
            <a:solidFill>
              <a:srgbClr val="990066"/>
            </a:solidFill>
          </a:ln>
        </p:spPr>
      </p:pic>
      <p:pic>
        <p:nvPicPr>
          <p:cNvPr id="10" name="Picture 9">
            <a:extLst>
              <a:ext uri="{FF2B5EF4-FFF2-40B4-BE49-F238E27FC236}">
                <a16:creationId xmlns:a16="http://schemas.microsoft.com/office/drawing/2014/main" id="{D869B638-5AD3-6148-BF12-D4992C58E4AB}"/>
              </a:ext>
            </a:extLst>
          </p:cNvPr>
          <p:cNvPicPr/>
          <p:nvPr/>
        </p:nvPicPr>
        <p:blipFill>
          <a:blip r:embed="rId3"/>
          <a:stretch/>
        </p:blipFill>
        <p:spPr>
          <a:xfrm>
            <a:off x="16149652" y="12839848"/>
            <a:ext cx="9309196" cy="7770872"/>
          </a:xfrm>
          <a:prstGeom prst="rect">
            <a:avLst/>
          </a:prstGeom>
          <a:solidFill>
            <a:schemeClr val="bg1"/>
          </a:solidFill>
          <a:ln>
            <a:solidFill>
              <a:srgbClr val="990066"/>
            </a:solidFill>
          </a:ln>
        </p:spPr>
      </p:pic>
      <p:pic>
        <p:nvPicPr>
          <p:cNvPr id="11" name="Picture 10">
            <a:extLst>
              <a:ext uri="{FF2B5EF4-FFF2-40B4-BE49-F238E27FC236}">
                <a16:creationId xmlns:a16="http://schemas.microsoft.com/office/drawing/2014/main" id="{1A35F373-0CB9-814A-96F7-ACBC92F761DC}"/>
              </a:ext>
            </a:extLst>
          </p:cNvPr>
          <p:cNvPicPr/>
          <p:nvPr/>
        </p:nvPicPr>
        <p:blipFill>
          <a:blip r:embed="rId3"/>
          <a:stretch/>
        </p:blipFill>
        <p:spPr>
          <a:xfrm>
            <a:off x="5062653" y="1943566"/>
            <a:ext cx="4002006" cy="4035514"/>
          </a:xfrm>
          <a:prstGeom prst="rect">
            <a:avLst/>
          </a:prstGeom>
          <a:solidFill>
            <a:schemeClr val="bg1"/>
          </a:solidFill>
          <a:ln>
            <a:solidFill>
              <a:srgbClr val="990066"/>
            </a:solidFill>
          </a:ln>
        </p:spPr>
      </p:pic>
      <p:pic>
        <p:nvPicPr>
          <p:cNvPr id="12" name="Picture 11">
            <a:extLst>
              <a:ext uri="{FF2B5EF4-FFF2-40B4-BE49-F238E27FC236}">
                <a16:creationId xmlns:a16="http://schemas.microsoft.com/office/drawing/2014/main" id="{4D1F4388-B76B-174A-BB2F-F54B0855B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699" y="585513"/>
            <a:ext cx="1273669" cy="1045663"/>
          </a:xfrm>
          <a:prstGeom prst="rect">
            <a:avLst/>
          </a:prstGeom>
        </p:spPr>
      </p:pic>
      <p:pic>
        <p:nvPicPr>
          <p:cNvPr id="3" name="Picture 2">
            <a:extLst>
              <a:ext uri="{FF2B5EF4-FFF2-40B4-BE49-F238E27FC236}">
                <a16:creationId xmlns:a16="http://schemas.microsoft.com/office/drawing/2014/main" id="{6F93E763-D479-154C-A67F-22B6EC094561}"/>
              </a:ext>
            </a:extLst>
          </p:cNvPr>
          <p:cNvPicPr>
            <a:picLocks noChangeAspect="1"/>
          </p:cNvPicPr>
          <p:nvPr/>
        </p:nvPicPr>
        <p:blipFill>
          <a:blip r:embed="rId5"/>
          <a:stretch>
            <a:fillRect/>
          </a:stretch>
        </p:blipFill>
        <p:spPr>
          <a:xfrm>
            <a:off x="1742407" y="740851"/>
            <a:ext cx="2498189" cy="370756"/>
          </a:xfrm>
          <a:prstGeom prst="rect">
            <a:avLst/>
          </a:prstGeom>
        </p:spPr>
      </p:pic>
      <p:pic>
        <p:nvPicPr>
          <p:cNvPr id="4" name="Picture 3">
            <a:extLst>
              <a:ext uri="{FF2B5EF4-FFF2-40B4-BE49-F238E27FC236}">
                <a16:creationId xmlns:a16="http://schemas.microsoft.com/office/drawing/2014/main" id="{755DDFE4-538C-7044-8658-184D833078E8}"/>
              </a:ext>
            </a:extLst>
          </p:cNvPr>
          <p:cNvPicPr>
            <a:picLocks noChangeAspect="1"/>
          </p:cNvPicPr>
          <p:nvPr/>
        </p:nvPicPr>
        <p:blipFill>
          <a:blip r:embed="rId6"/>
          <a:stretch>
            <a:fillRect/>
          </a:stretch>
        </p:blipFill>
        <p:spPr>
          <a:xfrm>
            <a:off x="1728903" y="1057186"/>
            <a:ext cx="7415097" cy="370755"/>
          </a:xfrm>
          <a:prstGeom prst="rect">
            <a:avLst/>
          </a:prstGeom>
        </p:spPr>
      </p:pic>
      <p:sp>
        <p:nvSpPr>
          <p:cNvPr id="13" name="TextBox 12">
            <a:extLst>
              <a:ext uri="{FF2B5EF4-FFF2-40B4-BE49-F238E27FC236}">
                <a16:creationId xmlns:a16="http://schemas.microsoft.com/office/drawing/2014/main" id="{BF6762BB-B6C8-294E-9C79-0D71CED0C93C}"/>
              </a:ext>
            </a:extLst>
          </p:cNvPr>
          <p:cNvSpPr txBox="1"/>
          <p:nvPr/>
        </p:nvSpPr>
        <p:spPr>
          <a:xfrm>
            <a:off x="2298700" y="6380900"/>
            <a:ext cx="5194300" cy="400110"/>
          </a:xfrm>
          <a:prstGeom prst="rect">
            <a:avLst/>
          </a:prstGeom>
          <a:noFill/>
        </p:spPr>
        <p:txBody>
          <a:bodyPr wrap="square" rtlCol="0">
            <a:spAutoFit/>
          </a:bodyPr>
          <a:lstStyle/>
          <a:p>
            <a:pPr algn="ctr"/>
            <a:r>
              <a:rPr lang="en-GB" sz="2000" b="1" dirty="0">
                <a:hlinkClick r:id="rId7"/>
              </a:rPr>
              <a:t>www.guidetomalariapharmacology.org</a:t>
            </a:r>
            <a:r>
              <a:rPr lang="en-GB" sz="2000" b="1" dirty="0"/>
              <a:t> </a:t>
            </a:r>
            <a:endParaRPr lang="en-GB" sz="2000" dirty="0"/>
          </a:p>
        </p:txBody>
      </p:sp>
    </p:spTree>
    <p:extLst>
      <p:ext uri="{BB962C8B-B14F-4D97-AF65-F5344CB8AC3E}">
        <p14:creationId xmlns:p14="http://schemas.microsoft.com/office/powerpoint/2010/main" val="39057180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8896"/>
            <a:ext cx="8229600" cy="990600"/>
          </a:xfrm>
        </p:spPr>
        <p:txBody>
          <a:bodyPr>
            <a:normAutofit/>
          </a:bodyPr>
          <a:lstStyle/>
          <a:p>
            <a:r>
              <a:rPr lang="en-GB" dirty="0" err="1"/>
              <a:t>GtoMPdb</a:t>
            </a:r>
            <a:r>
              <a:rPr lang="en-GB" dirty="0"/>
              <a:t> Data</a:t>
            </a:r>
          </a:p>
        </p:txBody>
      </p:sp>
      <p:sp>
        <p:nvSpPr>
          <p:cNvPr id="6" name="Content Placeholder 2"/>
          <p:cNvSpPr txBox="1">
            <a:spLocks/>
          </p:cNvSpPr>
          <p:nvPr/>
        </p:nvSpPr>
        <p:spPr>
          <a:xfrm>
            <a:off x="457200" y="1574322"/>
            <a:ext cx="5549900"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GB" sz="2000" dirty="0"/>
              <a:t>New target classification – Antimalarial Targets</a:t>
            </a:r>
          </a:p>
          <a:p>
            <a:pPr lvl="1"/>
            <a:r>
              <a:rPr lang="en-GB" sz="1600" dirty="0"/>
              <a:t>Initial set included 9 </a:t>
            </a:r>
            <a:r>
              <a:rPr lang="en-GB" sz="1600" i="1" dirty="0"/>
              <a:t>Plasmodium falciparum</a:t>
            </a:r>
            <a:r>
              <a:rPr lang="en-GB" sz="1600" dirty="0"/>
              <a:t> targets</a:t>
            </a:r>
          </a:p>
          <a:p>
            <a:r>
              <a:rPr lang="en-GB" sz="2000" dirty="0"/>
              <a:t>New ligand classification – Antimalarial Ligands</a:t>
            </a:r>
          </a:p>
          <a:p>
            <a:pPr lvl="1"/>
            <a:r>
              <a:rPr lang="en-GB" sz="1600" dirty="0"/>
              <a:t>An initial set of ~40 were available in the 2018.4 release</a:t>
            </a:r>
          </a:p>
          <a:p>
            <a:r>
              <a:rPr lang="en-GB" sz="2000" dirty="0"/>
              <a:t>Categories are likely to be further sub-divided</a:t>
            </a:r>
          </a:p>
          <a:p>
            <a:r>
              <a:rPr lang="en-GB" sz="2000" dirty="0"/>
              <a:t>Includes a tag for submitted structures to PubChem</a:t>
            </a:r>
          </a:p>
        </p:txBody>
      </p:sp>
      <p:pic>
        <p:nvPicPr>
          <p:cNvPr id="7" name="Picture 6">
            <a:extLst>
              <a:ext uri="{FF2B5EF4-FFF2-40B4-BE49-F238E27FC236}">
                <a16:creationId xmlns:a16="http://schemas.microsoft.com/office/drawing/2014/main" id="{E322B963-7DB3-4645-9326-E6C121371B16}"/>
              </a:ext>
            </a:extLst>
          </p:cNvPr>
          <p:cNvPicPr>
            <a:picLocks noChangeAspect="1"/>
          </p:cNvPicPr>
          <p:nvPr/>
        </p:nvPicPr>
        <p:blipFill>
          <a:blip r:embed="rId2"/>
          <a:stretch>
            <a:fillRect/>
          </a:stretch>
        </p:blipFill>
        <p:spPr>
          <a:xfrm>
            <a:off x="6844821" y="32158103"/>
            <a:ext cx="7755292" cy="7908048"/>
          </a:xfrm>
          <a:prstGeom prst="rect">
            <a:avLst/>
          </a:prstGeom>
          <a:ln>
            <a:solidFill>
              <a:schemeClr val="accent1"/>
            </a:solidFill>
          </a:ln>
        </p:spPr>
      </p:pic>
      <p:pic>
        <p:nvPicPr>
          <p:cNvPr id="9" name="Picture 8">
            <a:extLst>
              <a:ext uri="{FF2B5EF4-FFF2-40B4-BE49-F238E27FC236}">
                <a16:creationId xmlns:a16="http://schemas.microsoft.com/office/drawing/2014/main" id="{C3505599-36BB-4441-A68F-D8DBDCC23D05}"/>
              </a:ext>
            </a:extLst>
          </p:cNvPr>
          <p:cNvPicPr>
            <a:picLocks noChangeAspect="1"/>
          </p:cNvPicPr>
          <p:nvPr/>
        </p:nvPicPr>
        <p:blipFill>
          <a:blip r:embed="rId3"/>
          <a:stretch>
            <a:fillRect/>
          </a:stretch>
        </p:blipFill>
        <p:spPr>
          <a:xfrm>
            <a:off x="1943584" y="4811662"/>
            <a:ext cx="3866666" cy="1915075"/>
          </a:xfrm>
          <a:prstGeom prst="rect">
            <a:avLst/>
          </a:prstGeom>
          <a:ln>
            <a:solidFill>
              <a:schemeClr val="tx1"/>
            </a:solidFill>
          </a:ln>
        </p:spPr>
      </p:pic>
      <p:pic>
        <p:nvPicPr>
          <p:cNvPr id="10" name="Picture 9">
            <a:extLst>
              <a:ext uri="{FF2B5EF4-FFF2-40B4-BE49-F238E27FC236}">
                <a16:creationId xmlns:a16="http://schemas.microsoft.com/office/drawing/2014/main" id="{E247E1EE-90CD-164C-9156-BBFC7A976C45}"/>
              </a:ext>
            </a:extLst>
          </p:cNvPr>
          <p:cNvPicPr>
            <a:picLocks noChangeAspect="1"/>
          </p:cNvPicPr>
          <p:nvPr/>
        </p:nvPicPr>
        <p:blipFill>
          <a:blip r:embed="rId2"/>
          <a:stretch>
            <a:fillRect/>
          </a:stretch>
        </p:blipFill>
        <p:spPr>
          <a:xfrm>
            <a:off x="5910334" y="1574321"/>
            <a:ext cx="3112532" cy="3173841"/>
          </a:xfrm>
          <a:prstGeom prst="rect">
            <a:avLst/>
          </a:prstGeom>
          <a:ln>
            <a:solidFill>
              <a:schemeClr val="tx1"/>
            </a:solidFill>
          </a:ln>
        </p:spPr>
      </p:pic>
    </p:spTree>
    <p:extLst>
      <p:ext uri="{BB962C8B-B14F-4D97-AF65-F5344CB8AC3E}">
        <p14:creationId xmlns:p14="http://schemas.microsoft.com/office/powerpoint/2010/main" val="14899469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8896"/>
            <a:ext cx="8229600" cy="990600"/>
          </a:xfrm>
        </p:spPr>
        <p:txBody>
          <a:bodyPr>
            <a:normAutofit/>
          </a:bodyPr>
          <a:lstStyle/>
          <a:p>
            <a:r>
              <a:rPr lang="en-GB" dirty="0" err="1"/>
              <a:t>GtoMPdb</a:t>
            </a:r>
            <a:r>
              <a:rPr lang="en-GB" dirty="0"/>
              <a:t> Portal</a:t>
            </a:r>
          </a:p>
        </p:txBody>
      </p:sp>
      <p:sp>
        <p:nvSpPr>
          <p:cNvPr id="6" name="Content Placeholder 2"/>
          <p:cNvSpPr txBox="1">
            <a:spLocks/>
          </p:cNvSpPr>
          <p:nvPr/>
        </p:nvSpPr>
        <p:spPr>
          <a:xfrm>
            <a:off x="393700" y="1447322"/>
            <a:ext cx="8356600"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GB" sz="2000" dirty="0"/>
              <a:t>Customised views of the data have been developed</a:t>
            </a:r>
          </a:p>
          <a:p>
            <a:r>
              <a:rPr lang="en-GB" sz="2000" dirty="0"/>
              <a:t>Ability to browse not only by target and ligand, but by target species and parasite lifecycle stage (shown here)</a:t>
            </a:r>
          </a:p>
        </p:txBody>
      </p:sp>
      <p:pic>
        <p:nvPicPr>
          <p:cNvPr id="7" name="Picture 6">
            <a:extLst>
              <a:ext uri="{FF2B5EF4-FFF2-40B4-BE49-F238E27FC236}">
                <a16:creationId xmlns:a16="http://schemas.microsoft.com/office/drawing/2014/main" id="{E322B963-7DB3-4645-9326-E6C121371B16}"/>
              </a:ext>
            </a:extLst>
          </p:cNvPr>
          <p:cNvPicPr>
            <a:picLocks noChangeAspect="1"/>
          </p:cNvPicPr>
          <p:nvPr/>
        </p:nvPicPr>
        <p:blipFill>
          <a:blip r:embed="rId2"/>
          <a:stretch>
            <a:fillRect/>
          </a:stretch>
        </p:blipFill>
        <p:spPr>
          <a:xfrm>
            <a:off x="6844821" y="32158103"/>
            <a:ext cx="7755292" cy="7908048"/>
          </a:xfrm>
          <a:prstGeom prst="rect">
            <a:avLst/>
          </a:prstGeom>
          <a:ln>
            <a:solidFill>
              <a:schemeClr val="accent1"/>
            </a:solidFill>
          </a:ln>
        </p:spPr>
      </p:pic>
      <p:pic>
        <p:nvPicPr>
          <p:cNvPr id="8" name="Picture 7">
            <a:extLst>
              <a:ext uri="{FF2B5EF4-FFF2-40B4-BE49-F238E27FC236}">
                <a16:creationId xmlns:a16="http://schemas.microsoft.com/office/drawing/2014/main" id="{614F7550-DC83-C34D-8AB9-6E10F879A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500" y="2539522"/>
            <a:ext cx="5207000" cy="4208769"/>
          </a:xfrm>
          <a:prstGeom prst="rect">
            <a:avLst/>
          </a:prstGeom>
        </p:spPr>
      </p:pic>
    </p:spTree>
    <p:extLst>
      <p:ext uri="{BB962C8B-B14F-4D97-AF65-F5344CB8AC3E}">
        <p14:creationId xmlns:p14="http://schemas.microsoft.com/office/powerpoint/2010/main" val="25433956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a:t>Additional features and resources</a:t>
            </a:r>
            <a:br>
              <a:rPr lang="en-GB" dirty="0"/>
            </a:br>
            <a:endParaRPr lang="en-GB" dirty="0"/>
          </a:p>
        </p:txBody>
      </p:sp>
      <p:sp>
        <p:nvSpPr>
          <p:cNvPr id="5" name="Text Placeholder 4"/>
          <p:cNvSpPr>
            <a:spLocks noGrp="1"/>
          </p:cNvSpPr>
          <p:nvPr>
            <p:ph type="body" idx="1"/>
          </p:nvPr>
        </p:nvSpPr>
        <p:spPr/>
        <p:txBody>
          <a:bodyPr/>
          <a:lstStyle/>
          <a:p>
            <a:endParaRPr lang="en-GB" dirty="0"/>
          </a:p>
        </p:txBody>
      </p:sp>
      <p:pic>
        <p:nvPicPr>
          <p:cNvPr id="6" name="Picture 5" descr="Medicines-for-Malaria-Venture-MMV-logo-300x94.jpeg">
            <a:extLst>
              <a:ext uri="{FF2B5EF4-FFF2-40B4-BE49-F238E27FC236}">
                <a16:creationId xmlns:a16="http://schemas.microsoft.com/office/drawing/2014/main" id="{C1F64D3D-6381-AE44-9F4C-BE186660BE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1236" y="40992718"/>
            <a:ext cx="5137434" cy="1609729"/>
          </a:xfrm>
          <a:prstGeom prst="rect">
            <a:avLst/>
          </a:prstGeom>
        </p:spPr>
      </p:pic>
    </p:spTree>
    <p:extLst>
      <p:ext uri="{BB962C8B-B14F-4D97-AF65-F5344CB8AC3E}">
        <p14:creationId xmlns:p14="http://schemas.microsoft.com/office/powerpoint/2010/main" val="39214373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Additional features and resources</a:t>
            </a:r>
          </a:p>
        </p:txBody>
      </p:sp>
      <p:sp>
        <p:nvSpPr>
          <p:cNvPr id="3" name="Content Placeholder 2"/>
          <p:cNvSpPr>
            <a:spLocks noGrp="1"/>
          </p:cNvSpPr>
          <p:nvPr>
            <p:ph idx="1"/>
          </p:nvPr>
        </p:nvSpPr>
        <p:spPr>
          <a:xfrm>
            <a:off x="457199" y="1571625"/>
            <a:ext cx="8400197" cy="4876800"/>
          </a:xfrm>
        </p:spPr>
        <p:txBody>
          <a:bodyPr>
            <a:noAutofit/>
          </a:bodyPr>
          <a:lstStyle/>
          <a:p>
            <a:pPr>
              <a:lnSpc>
                <a:spcPct val="120000"/>
              </a:lnSpc>
              <a:spcBef>
                <a:spcPts val="576"/>
              </a:spcBef>
            </a:pPr>
            <a:r>
              <a:rPr lang="en-GB" sz="2000" dirty="0"/>
              <a:t>FAQ, Tutorial and Help pages </a:t>
            </a:r>
            <a:r>
              <a:rPr lang="en-GB" sz="1400" dirty="0"/>
              <a:t>(</a:t>
            </a:r>
            <a:r>
              <a:rPr lang="en-GB" sz="1400" dirty="0">
                <a:hlinkClick r:id="rId2"/>
              </a:rPr>
              <a:t>http://www.guidetopharmacology.org/helpPage.jsp</a:t>
            </a:r>
            <a:r>
              <a:rPr lang="en-GB" sz="1400" dirty="0"/>
              <a:t>)</a:t>
            </a:r>
          </a:p>
          <a:p>
            <a:pPr>
              <a:lnSpc>
                <a:spcPct val="120000"/>
              </a:lnSpc>
              <a:spcBef>
                <a:spcPts val="576"/>
              </a:spcBef>
            </a:pPr>
            <a:r>
              <a:rPr lang="en-GB" sz="2000" dirty="0"/>
              <a:t>NC-IUPHAR nomenclature guidelines </a:t>
            </a:r>
            <a:r>
              <a:rPr lang="en-GB" sz="1400" dirty="0"/>
              <a:t>(</a:t>
            </a:r>
            <a:r>
              <a:rPr lang="en-GB" sz="1400" dirty="0">
                <a:hlinkClick r:id="rId3"/>
              </a:rPr>
              <a:t>http://www.guidetopharmacology.org/nomenclature.jsp</a:t>
            </a:r>
            <a:r>
              <a:rPr lang="en-GB" sz="1400" dirty="0"/>
              <a:t>)</a:t>
            </a:r>
          </a:p>
          <a:p>
            <a:pPr>
              <a:lnSpc>
                <a:spcPct val="120000"/>
              </a:lnSpc>
              <a:spcBef>
                <a:spcPts val="576"/>
              </a:spcBef>
            </a:pPr>
            <a:r>
              <a:rPr lang="en-GB" sz="2000" dirty="0"/>
              <a:t>NC-IUPHAR and GtoPdb publication list </a:t>
            </a:r>
            <a:r>
              <a:rPr lang="en-GB" sz="1400" dirty="0"/>
              <a:t>(</a:t>
            </a:r>
            <a:r>
              <a:rPr lang="en-GB" sz="1400" dirty="0">
                <a:hlinkClick r:id="rId4"/>
              </a:rPr>
              <a:t>http://www.guidetopharmacology.org/nciupharPublications.jsp</a:t>
            </a:r>
            <a:r>
              <a:rPr lang="en-GB" sz="1400" dirty="0"/>
              <a:t>)</a:t>
            </a:r>
          </a:p>
          <a:p>
            <a:pPr>
              <a:lnSpc>
                <a:spcPct val="120000"/>
              </a:lnSpc>
              <a:spcBef>
                <a:spcPts val="576"/>
              </a:spcBef>
            </a:pPr>
            <a:r>
              <a:rPr lang="en-GB" sz="2000" dirty="0"/>
              <a:t>Hot topics in pharmacology and latest receptor-ligand pairings </a:t>
            </a:r>
            <a:r>
              <a:rPr lang="en-GB" sz="1400" dirty="0"/>
              <a:t>(</a:t>
            </a:r>
            <a:r>
              <a:rPr lang="en-GB" sz="1400" dirty="0">
                <a:hlinkClick r:id="rId5"/>
              </a:rPr>
              <a:t>http://www.guidetopharmacology.org/news.jsp</a:t>
            </a:r>
            <a:r>
              <a:rPr lang="en-GB" sz="1400" dirty="0"/>
              <a:t>)</a:t>
            </a:r>
          </a:p>
          <a:p>
            <a:pPr>
              <a:lnSpc>
                <a:spcPct val="120000"/>
              </a:lnSpc>
              <a:spcBef>
                <a:spcPts val="576"/>
              </a:spcBef>
            </a:pPr>
            <a:r>
              <a:rPr lang="en-GB" sz="2000" dirty="0"/>
              <a:t>GtoPdb data downloads </a:t>
            </a:r>
            <a:r>
              <a:rPr lang="en-GB" sz="1400" dirty="0"/>
              <a:t>(</a:t>
            </a:r>
            <a:r>
              <a:rPr lang="en-GB" sz="1400" dirty="0">
                <a:hlinkClick r:id="rId6"/>
              </a:rPr>
              <a:t>http://www.guidetopharmacology.org/download.jsp</a:t>
            </a:r>
            <a:r>
              <a:rPr lang="en-GB" sz="1400" dirty="0"/>
              <a:t>)</a:t>
            </a:r>
          </a:p>
          <a:p>
            <a:pPr>
              <a:lnSpc>
                <a:spcPct val="120000"/>
              </a:lnSpc>
              <a:spcBef>
                <a:spcPts val="576"/>
              </a:spcBef>
            </a:pPr>
            <a:r>
              <a:rPr lang="en-GB" sz="2000" dirty="0"/>
              <a:t>RDF flat files of target-ligand interaction data </a:t>
            </a:r>
            <a:r>
              <a:rPr lang="en-GB" sz="1400" dirty="0"/>
              <a:t>(</a:t>
            </a:r>
            <a:r>
              <a:rPr lang="en-GB" sz="1400" dirty="0">
                <a:hlinkClick r:id="rId7"/>
              </a:rPr>
              <a:t>http://www.guidetopharmacology.org/download.jsp#rdf</a:t>
            </a:r>
            <a:r>
              <a:rPr lang="en-GB" sz="1400" dirty="0"/>
              <a:t>)</a:t>
            </a:r>
            <a:endParaRPr lang="en-GB" sz="2000" dirty="0"/>
          </a:p>
          <a:p>
            <a:pPr>
              <a:lnSpc>
                <a:spcPct val="120000"/>
              </a:lnSpc>
              <a:spcBef>
                <a:spcPts val="576"/>
              </a:spcBef>
            </a:pPr>
            <a:r>
              <a:rPr lang="en-GB" sz="2000" dirty="0"/>
              <a:t>REST web services for computational access to data in JSON form </a:t>
            </a:r>
            <a:r>
              <a:rPr lang="en-GB" sz="1400" dirty="0"/>
              <a:t>(</a:t>
            </a:r>
            <a:r>
              <a:rPr lang="en-GB" sz="1400" dirty="0">
                <a:hlinkClick r:id="rId8"/>
              </a:rPr>
              <a:t>http://www.guidetopharmacology.org/webServices.jsp</a:t>
            </a:r>
            <a:r>
              <a:rPr lang="en-GB" sz="1400" dirty="0"/>
              <a:t>)</a:t>
            </a:r>
          </a:p>
          <a:p>
            <a:pPr>
              <a:lnSpc>
                <a:spcPct val="120000"/>
              </a:lnSpc>
              <a:spcBef>
                <a:spcPts val="576"/>
              </a:spcBef>
            </a:pPr>
            <a:r>
              <a:rPr lang="en-GB" sz="2000" dirty="0"/>
              <a:t>Blog posts about database updates, curatorial and technical aspects, and hot topic commentaries </a:t>
            </a:r>
            <a:r>
              <a:rPr lang="en-GB" sz="1400" dirty="0"/>
              <a:t>(</a:t>
            </a:r>
            <a:r>
              <a:rPr lang="en-GB" sz="1400" dirty="0">
                <a:hlinkClick r:id="rId9"/>
              </a:rPr>
              <a:t>http://blog.guidetopharmacology.org/</a:t>
            </a:r>
            <a:r>
              <a:rPr lang="en-GB" sz="1400" dirty="0"/>
              <a:t>)</a:t>
            </a:r>
          </a:p>
        </p:txBody>
      </p:sp>
    </p:spTree>
    <p:extLst>
      <p:ext uri="{BB962C8B-B14F-4D97-AF65-F5344CB8AC3E}">
        <p14:creationId xmlns:p14="http://schemas.microsoft.com/office/powerpoint/2010/main" val="876612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pharmacology education project</a:t>
            </a:r>
          </a:p>
        </p:txBody>
      </p:sp>
      <p:sp>
        <p:nvSpPr>
          <p:cNvPr id="3" name="Text Placeholder 2"/>
          <p:cNvSpPr>
            <a:spLocks noGrp="1"/>
          </p:cNvSpPr>
          <p:nvPr>
            <p:ph type="body" idx="1"/>
          </p:nvPr>
        </p:nvSpPr>
        <p:spPr/>
        <p:txBody>
          <a:bodyPr/>
          <a:lstStyle/>
          <a:p>
            <a:r>
              <a:rPr lang="en-GB" dirty="0"/>
              <a:t>An IUPHAR learning resource</a:t>
            </a:r>
          </a:p>
        </p:txBody>
      </p:sp>
    </p:spTree>
    <p:extLst>
      <p:ext uri="{BB962C8B-B14F-4D97-AF65-F5344CB8AC3E}">
        <p14:creationId xmlns:p14="http://schemas.microsoft.com/office/powerpoint/2010/main" val="6982661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921" y="463053"/>
            <a:ext cx="4741069" cy="1274214"/>
          </a:xfrm>
          <a:prstGeom prst="rect">
            <a:avLst/>
          </a:prstGeom>
          <a:ln w="12700" cap="flat" cmpd="sng" algn="ctr">
            <a:solidFill>
              <a:srgbClr val="000000"/>
            </a:solidFill>
            <a:prstDash val="solid"/>
            <a:round/>
            <a:headEnd type="none" w="med" len="med"/>
            <a:tailEnd type="none" w="med" len="med"/>
          </a:ln>
        </p:spPr>
      </p:pic>
      <p:grpSp>
        <p:nvGrpSpPr>
          <p:cNvPr id="16" name="Group 15"/>
          <p:cNvGrpSpPr/>
          <p:nvPr/>
        </p:nvGrpSpPr>
        <p:grpSpPr>
          <a:xfrm>
            <a:off x="118921" y="3077198"/>
            <a:ext cx="7142233" cy="3355765"/>
            <a:chOff x="1274145" y="3078512"/>
            <a:chExt cx="7142233" cy="3355765"/>
          </a:xfrm>
        </p:grpSpPr>
        <p:grpSp>
          <p:nvGrpSpPr>
            <p:cNvPr id="4" name="Group 3"/>
            <p:cNvGrpSpPr/>
            <p:nvPr/>
          </p:nvGrpSpPr>
          <p:grpSpPr>
            <a:xfrm>
              <a:off x="3310871" y="3078512"/>
              <a:ext cx="1117600" cy="1937174"/>
              <a:chOff x="2444750" y="3435350"/>
              <a:chExt cx="1117600" cy="1937174"/>
            </a:xfrm>
          </p:grpSpPr>
          <p:pic>
            <p:nvPicPr>
              <p:cNvPr id="5" name="Picture 4"/>
              <p:cNvPicPr>
                <a:picLocks noChangeAspect="1"/>
              </p:cNvPicPr>
              <p:nvPr/>
            </p:nvPicPr>
            <p:blipFill>
              <a:blip r:embed="rId3"/>
              <a:srcRect l="24802" t="5956" r="24942" b="6933"/>
              <a:stretch>
                <a:fillRect/>
              </a:stretch>
            </p:blipFill>
            <p:spPr>
              <a:xfrm>
                <a:off x="2444750" y="3435350"/>
                <a:ext cx="1117600" cy="193717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3025" y="3797449"/>
                <a:ext cx="789781" cy="1236135"/>
              </a:xfrm>
              <a:prstGeom prst="rect">
                <a:avLst/>
              </a:prstGeom>
            </p:spPr>
          </p:pic>
        </p:grpSp>
        <p:grpSp>
          <p:nvGrpSpPr>
            <p:cNvPr id="7" name="Group 6"/>
            <p:cNvGrpSpPr/>
            <p:nvPr/>
          </p:nvGrpSpPr>
          <p:grpSpPr>
            <a:xfrm>
              <a:off x="4620419" y="3131792"/>
              <a:ext cx="3795959" cy="3302485"/>
              <a:chOff x="3758475" y="3524249"/>
              <a:chExt cx="3795959" cy="3302485"/>
            </a:xfrm>
          </p:grpSpPr>
          <p:pic>
            <p:nvPicPr>
              <p:cNvPr id="8" name="Picture 7"/>
              <p:cNvPicPr>
                <a:picLocks noChangeAspect="1"/>
              </p:cNvPicPr>
              <p:nvPr/>
            </p:nvPicPr>
            <p:blipFill>
              <a:blip r:embed="rId5"/>
              <a:stretch>
                <a:fillRect/>
              </a:stretch>
            </p:blipFill>
            <p:spPr>
              <a:xfrm>
                <a:off x="3758475" y="3524249"/>
                <a:ext cx="3795959" cy="330248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1675" y="3708984"/>
                <a:ext cx="3371849" cy="1892808"/>
              </a:xfrm>
              <a:prstGeom prst="rect">
                <a:avLst/>
              </a:prstGeom>
            </p:spPr>
          </p:pic>
        </p:grpSp>
        <p:grpSp>
          <p:nvGrpSpPr>
            <p:cNvPr id="10" name="Group 9"/>
            <p:cNvGrpSpPr/>
            <p:nvPr/>
          </p:nvGrpSpPr>
          <p:grpSpPr>
            <a:xfrm>
              <a:off x="1274145" y="3136596"/>
              <a:ext cx="1898476" cy="2463800"/>
              <a:chOff x="355332" y="3517900"/>
              <a:chExt cx="1898476" cy="2463800"/>
            </a:xfrm>
          </p:grpSpPr>
          <p:pic>
            <p:nvPicPr>
              <p:cNvPr id="11" name="Picture 10"/>
              <p:cNvPicPr>
                <a:picLocks noChangeAspect="1"/>
              </p:cNvPicPr>
              <p:nvPr/>
            </p:nvPicPr>
            <p:blipFill>
              <a:blip r:embed="rId7"/>
              <a:stretch>
                <a:fillRect/>
              </a:stretch>
            </p:blipFill>
            <p:spPr>
              <a:xfrm>
                <a:off x="355332" y="3517900"/>
                <a:ext cx="1898476" cy="24638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6157" y="3739748"/>
                <a:ext cx="1522880" cy="2036517"/>
              </a:xfrm>
              <a:prstGeom prst="rect">
                <a:avLst/>
              </a:prstGeom>
            </p:spPr>
          </p:pic>
          <p:sp>
            <p:nvSpPr>
              <p:cNvPr id="13" name="Rectangle 12"/>
              <p:cNvSpPr/>
              <p:nvPr/>
            </p:nvSpPr>
            <p:spPr>
              <a:xfrm>
                <a:off x="453557" y="3914775"/>
                <a:ext cx="1522880" cy="61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4" name="Rectangle 13"/>
          <p:cNvSpPr/>
          <p:nvPr/>
        </p:nvSpPr>
        <p:spPr>
          <a:xfrm>
            <a:off x="1160079" y="6214377"/>
            <a:ext cx="7074807" cy="707886"/>
          </a:xfrm>
          <a:prstGeom prst="rect">
            <a:avLst/>
          </a:prstGeom>
        </p:spPr>
        <p:txBody>
          <a:bodyPr wrap="square">
            <a:spAutoFit/>
          </a:bodyPr>
          <a:lstStyle/>
          <a:p>
            <a:pPr algn="ctr"/>
            <a:r>
              <a:rPr lang="en-GB" dirty="0">
                <a:latin typeface="Corbel" panose="020B0503020204020204" pitchFamily="34" charset="0"/>
              </a:rPr>
              <a:t>Please contribute content to this growing resource by visiting the website or email </a:t>
            </a:r>
            <a:r>
              <a:rPr lang="en-GB" b="1" dirty="0">
                <a:latin typeface="Corbel" panose="020B0503020204020204" pitchFamily="34" charset="0"/>
              </a:rPr>
              <a:t>admin@pharmacologyeducation.org</a:t>
            </a:r>
          </a:p>
        </p:txBody>
      </p:sp>
      <p:sp>
        <p:nvSpPr>
          <p:cNvPr id="15" name="TextBox 14"/>
          <p:cNvSpPr txBox="1"/>
          <p:nvPr/>
        </p:nvSpPr>
        <p:spPr>
          <a:xfrm>
            <a:off x="1445196" y="1914961"/>
            <a:ext cx="5973879" cy="1015663"/>
          </a:xfrm>
          <a:prstGeom prst="rect">
            <a:avLst/>
          </a:prstGeom>
          <a:noFill/>
        </p:spPr>
        <p:txBody>
          <a:bodyPr wrap="none" rtlCol="0">
            <a:spAutoFit/>
          </a:bodyPr>
          <a:lstStyle/>
          <a:p>
            <a:pPr algn="ctr"/>
            <a:r>
              <a:rPr lang="en-GB" sz="3200" dirty="0">
                <a:ln w="15875">
                  <a:solidFill>
                    <a:srgbClr val="0070C0"/>
                  </a:solidFill>
                </a:ln>
                <a:solidFill>
                  <a:srgbClr val="0070C0"/>
                </a:solidFill>
                <a:latin typeface="Corbel" panose="020B0503020204020204" pitchFamily="34" charset="0"/>
              </a:rPr>
              <a:t>www.pharmacologyeducation.org</a:t>
            </a:r>
          </a:p>
          <a:p>
            <a:pPr algn="ctr"/>
            <a:r>
              <a:rPr lang="en-GB" sz="2800" dirty="0">
                <a:ln w="15875">
                  <a:solidFill>
                    <a:srgbClr val="0070C0"/>
                  </a:solidFill>
                </a:ln>
                <a:solidFill>
                  <a:srgbClr val="0070C0"/>
                </a:solidFill>
                <a:latin typeface="Corbel" panose="020B0503020204020204" pitchFamily="34" charset="0"/>
              </a:rPr>
              <a:t>@</a:t>
            </a:r>
            <a:r>
              <a:rPr lang="en-GB" sz="2800">
                <a:ln w="15875">
                  <a:solidFill>
                    <a:srgbClr val="0070C0"/>
                  </a:solidFill>
                </a:ln>
                <a:solidFill>
                  <a:srgbClr val="0070C0"/>
                </a:solidFill>
                <a:latin typeface="Corbel" panose="020B0503020204020204" pitchFamily="34" charset="0"/>
              </a:rPr>
              <a:t>PharmacologyEd</a:t>
            </a:r>
            <a:endParaRPr lang="en-GB" sz="2800" dirty="0">
              <a:ln w="15875">
                <a:solidFill>
                  <a:srgbClr val="0070C0"/>
                </a:solidFill>
              </a:ln>
              <a:solidFill>
                <a:srgbClr val="0070C0"/>
              </a:solidFill>
              <a:latin typeface="Corbel" panose="020B0503020204020204" pitchFamily="34" charset="0"/>
            </a:endParaRPr>
          </a:p>
        </p:txBody>
      </p:sp>
      <p:sp>
        <p:nvSpPr>
          <p:cNvPr id="17" name="Rectangle 16"/>
          <p:cNvSpPr/>
          <p:nvPr/>
        </p:nvSpPr>
        <p:spPr>
          <a:xfrm>
            <a:off x="7310345" y="3530401"/>
            <a:ext cx="1774204" cy="1477328"/>
          </a:xfrm>
          <a:prstGeom prst="rect">
            <a:avLst/>
          </a:prstGeom>
        </p:spPr>
        <p:txBody>
          <a:bodyPr wrap="square">
            <a:spAutoFit/>
          </a:bodyPr>
          <a:lstStyle/>
          <a:p>
            <a:r>
              <a:rPr lang="en-US" b="1" dirty="0">
                <a:solidFill>
                  <a:srgbClr val="0070C0"/>
                </a:solidFill>
              </a:rPr>
              <a:t>Pharmacology</a:t>
            </a:r>
          </a:p>
          <a:p>
            <a:r>
              <a:rPr lang="en-US" b="1" dirty="0">
                <a:solidFill>
                  <a:srgbClr val="3399FF"/>
                </a:solidFill>
              </a:rPr>
              <a:t>Clinical pharmacology</a:t>
            </a:r>
          </a:p>
          <a:p>
            <a:r>
              <a:rPr lang="en-US" b="1" dirty="0">
                <a:solidFill>
                  <a:srgbClr val="0070C0"/>
                </a:solidFill>
              </a:rPr>
              <a:t>Drugs</a:t>
            </a:r>
          </a:p>
          <a:p>
            <a:r>
              <a:rPr lang="en-US" b="1" dirty="0">
                <a:solidFill>
                  <a:srgbClr val="3399FF"/>
                </a:solidFill>
              </a:rPr>
              <a:t>Therapeutics</a:t>
            </a:r>
            <a:endParaRPr lang="en-GB" dirty="0">
              <a:solidFill>
                <a:srgbClr val="3399FF"/>
              </a:solidFill>
            </a:endParaRPr>
          </a:p>
        </p:txBody>
      </p:sp>
      <p:grpSp>
        <p:nvGrpSpPr>
          <p:cNvPr id="19" name="Group 18"/>
          <p:cNvGrpSpPr/>
          <p:nvPr/>
        </p:nvGrpSpPr>
        <p:grpSpPr>
          <a:xfrm>
            <a:off x="4775710" y="461727"/>
            <a:ext cx="4308839" cy="1275540"/>
            <a:chOff x="4775710" y="461727"/>
            <a:chExt cx="4308839" cy="1275540"/>
          </a:xfrm>
        </p:grpSpPr>
        <p:sp>
          <p:nvSpPr>
            <p:cNvPr id="2" name="Rectangle 1"/>
            <p:cNvSpPr/>
            <p:nvPr/>
          </p:nvSpPr>
          <p:spPr>
            <a:xfrm>
              <a:off x="4775710" y="601562"/>
              <a:ext cx="4308839" cy="1015663"/>
            </a:xfrm>
            <a:prstGeom prst="rect">
              <a:avLst/>
            </a:prstGeom>
            <a:noFill/>
            <a:effectLst>
              <a:softEdge rad="254000"/>
            </a:effectLst>
          </p:spPr>
          <p:txBody>
            <a:bodyPr wrap="square">
              <a:spAutoFit/>
              <a:scene3d>
                <a:camera prst="orthographicFront"/>
                <a:lightRig rig="threePt" dir="t"/>
              </a:scene3d>
              <a:sp3d contourW="6350"/>
            </a:bodyPr>
            <a:lstStyle/>
            <a:p>
              <a:pPr algn="ctr"/>
              <a:r>
                <a:rPr lang="en-GB" sz="2000" b="1" dirty="0">
                  <a:solidFill>
                    <a:srgbClr val="0070C0"/>
                  </a:solidFill>
                  <a:latin typeface="Corbel" panose="020B0503020204020204" pitchFamily="34" charset="0"/>
                  <a:ea typeface="Verdana" pitchFamily="34" charset="0"/>
                  <a:cs typeface="Verdana" pitchFamily="34" charset="0"/>
                </a:rPr>
                <a:t>A free learning resource to support education and training in the pharmacological sciences</a:t>
              </a:r>
              <a:endParaRPr lang="en-GB" sz="2000" dirty="0">
                <a:solidFill>
                  <a:srgbClr val="0070C0"/>
                </a:solidFill>
              </a:endParaRPr>
            </a:p>
          </p:txBody>
        </p:sp>
        <p:sp>
          <p:nvSpPr>
            <p:cNvPr id="18" name="Rectangle 17"/>
            <p:cNvSpPr/>
            <p:nvPr/>
          </p:nvSpPr>
          <p:spPr>
            <a:xfrm>
              <a:off x="4961299" y="461727"/>
              <a:ext cx="4028792" cy="12755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996051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681184" y="490514"/>
            <a:ext cx="4337930" cy="1624631"/>
            <a:chOff x="-2" y="1604968"/>
            <a:chExt cx="7401504" cy="2903512"/>
          </a:xfrm>
        </p:grpSpPr>
        <p:pic>
          <p:nvPicPr>
            <p:cNvPr id="10" name="Picture 4" descr="http://greatfinds.icrossing.com/wp-content/uploads/Social-media-for-public-relations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708" b="35477"/>
            <a:stretch/>
          </p:blipFill>
          <p:spPr bwMode="auto">
            <a:xfrm>
              <a:off x="-2" y="1604968"/>
              <a:ext cx="7400925" cy="1573252"/>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descr="http://greatfinds.icrossing.com/wp-content/uploads/Social-media-for-public-relations1.jpg"/>
            <p:cNvPicPr>
              <a:picLocks noChangeAspect="1" noChangeArrowheads="1"/>
            </p:cNvPicPr>
            <p:nvPr/>
          </p:nvPicPr>
          <p:blipFill rotWithShape="1">
            <a:blip r:embed="rId4" cstate="print">
              <a:lum bright="70000" contrast="-70000"/>
              <a:extLst>
                <a:ext uri="{28A0092B-C50C-407E-A947-70E740481C1C}">
                  <a14:useLocalDpi xmlns:a14="http://schemas.microsoft.com/office/drawing/2010/main" val="0"/>
                </a:ext>
              </a:extLst>
            </a:blip>
            <a:srcRect t="64523" b="233"/>
            <a:stretch/>
          </p:blipFill>
          <p:spPr bwMode="auto">
            <a:xfrm>
              <a:off x="577" y="3182489"/>
              <a:ext cx="7400925" cy="1325991"/>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2" name="Content Placeholder 2"/>
          <p:cNvSpPr txBox="1">
            <a:spLocks/>
          </p:cNvSpPr>
          <p:nvPr/>
        </p:nvSpPr>
        <p:spPr>
          <a:xfrm>
            <a:off x="457200" y="2194903"/>
            <a:ext cx="8363272" cy="165618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endParaRPr lang="en-GB" sz="1600">
              <a:latin typeface="Corbel" pitchFamily="34" charset="0"/>
              <a:cs typeface="Calibri" pitchFamily="34" charset="0"/>
            </a:endParaRPr>
          </a:p>
          <a:p>
            <a:pPr>
              <a:spcBef>
                <a:spcPts val="600"/>
              </a:spcBef>
            </a:pPr>
            <a:endParaRPr lang="en-GB" sz="1600" dirty="0">
              <a:latin typeface="Corbel" pitchFamily="34" charset="0"/>
              <a:cs typeface="Calibri" pitchFamily="34" charset="0"/>
            </a:endParaRPr>
          </a:p>
        </p:txBody>
      </p:sp>
      <p:pic>
        <p:nvPicPr>
          <p:cNvPr id="15" name="Picture 14" descr="http://sunburnmedia.com/wp-content/uploads/2012/03/social_media_logo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733" y="4962432"/>
            <a:ext cx="1075334" cy="107192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7"/>
          <p:cNvSpPr>
            <a:spLocks noGrp="1"/>
          </p:cNvSpPr>
          <p:nvPr>
            <p:ph type="title"/>
          </p:nvPr>
        </p:nvSpPr>
        <p:spPr/>
        <p:txBody>
          <a:bodyPr/>
          <a:lstStyle/>
          <a:p>
            <a:r>
              <a:rPr lang="en-GB" dirty="0"/>
              <a:t>Stay in touch</a:t>
            </a:r>
          </a:p>
        </p:txBody>
      </p:sp>
      <p:sp>
        <p:nvSpPr>
          <p:cNvPr id="9" name="Content Placeholder 8"/>
          <p:cNvSpPr>
            <a:spLocks noGrp="1"/>
          </p:cNvSpPr>
          <p:nvPr>
            <p:ph idx="1"/>
          </p:nvPr>
        </p:nvSpPr>
        <p:spPr>
          <a:xfrm>
            <a:off x="457200" y="2115145"/>
            <a:ext cx="8229600" cy="4180879"/>
          </a:xfrm>
        </p:spPr>
        <p:txBody>
          <a:bodyPr/>
          <a:lstStyle/>
          <a:p>
            <a:r>
              <a:rPr lang="en-GB" dirty="0"/>
              <a:t>Receive email alerts for new content and news items</a:t>
            </a:r>
          </a:p>
          <a:p>
            <a:r>
              <a:rPr lang="en-GB" dirty="0"/>
              <a:t>Follow us on</a:t>
            </a:r>
            <a:endParaRPr lang="en-GB" sz="1600" dirty="0"/>
          </a:p>
          <a:p>
            <a:r>
              <a:rPr lang="en-GB" dirty="0"/>
              <a:t>Download slides and posters</a:t>
            </a:r>
          </a:p>
          <a:p>
            <a:r>
              <a:rPr lang="en-GB" dirty="0"/>
              <a:t>Email us with any questions, comments, </a:t>
            </a:r>
            <a:br>
              <a:rPr lang="en-GB" dirty="0"/>
            </a:br>
            <a:r>
              <a:rPr lang="en-GB" dirty="0"/>
              <a:t>suggestions</a:t>
            </a:r>
            <a:br>
              <a:rPr lang="en-GB" dirty="0"/>
            </a:br>
            <a:r>
              <a:rPr lang="en-GB" dirty="0">
                <a:hlinkClick r:id="rId6"/>
              </a:rPr>
              <a:t>enquiries@guidetopharmacology.org</a:t>
            </a:r>
            <a:endParaRPr lang="en-GB" dirty="0"/>
          </a:p>
          <a:p>
            <a:endParaRPr lang="en-GB" dirty="0"/>
          </a:p>
          <a:p>
            <a:endParaRPr lang="en-GB" dirty="0"/>
          </a:p>
        </p:txBody>
      </p:sp>
      <p:grpSp>
        <p:nvGrpSpPr>
          <p:cNvPr id="3" name="Group 2"/>
          <p:cNvGrpSpPr/>
          <p:nvPr/>
        </p:nvGrpSpPr>
        <p:grpSpPr>
          <a:xfrm>
            <a:off x="2625459" y="2618773"/>
            <a:ext cx="3056540" cy="309967"/>
            <a:chOff x="2625459" y="2618773"/>
            <a:chExt cx="3056540" cy="309967"/>
          </a:xfrm>
        </p:grpSpPr>
        <p:grpSp>
          <p:nvGrpSpPr>
            <p:cNvPr id="14" name="Group 13"/>
            <p:cNvGrpSpPr/>
            <p:nvPr/>
          </p:nvGrpSpPr>
          <p:grpSpPr>
            <a:xfrm>
              <a:off x="2625459" y="2639051"/>
              <a:ext cx="1431400" cy="289689"/>
              <a:chOff x="2625459" y="2639051"/>
              <a:chExt cx="1431400" cy="289689"/>
            </a:xfrm>
          </p:grpSpPr>
          <p:pic>
            <p:nvPicPr>
              <p:cNvPr id="19" name="Picture 6" descr="F:\NC-IUPHAR\Publications_posters_etc\generic_poster_2014\twitter_larg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8859" y="2640740"/>
                <a:ext cx="288000" cy="288000"/>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8" descr="F:\NC-IUPHAR\Publications_posters_etc\generic_poster_2014\facebook_larg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5459" y="2639051"/>
                <a:ext cx="295385" cy="288000"/>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9" descr="F:\NC-IUPHAR\Publications_posters_etc\generic_poster_2014\LinkedIn-InBug-2CRev.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13033" y="2639051"/>
                <a:ext cx="325791" cy="2880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 name="TextBox 1"/>
            <p:cNvSpPr txBox="1"/>
            <p:nvPr/>
          </p:nvSpPr>
          <p:spPr>
            <a:xfrm>
              <a:off x="4038600" y="2618773"/>
              <a:ext cx="1643399" cy="307777"/>
            </a:xfrm>
            <a:prstGeom prst="rect">
              <a:avLst/>
            </a:prstGeom>
            <a:noFill/>
          </p:spPr>
          <p:txBody>
            <a:bodyPr wrap="none" rtlCol="0">
              <a:spAutoFit/>
            </a:bodyPr>
            <a:lstStyle/>
            <a:p>
              <a:r>
                <a:rPr lang="en-GB" sz="1400" dirty="0"/>
                <a:t>@</a:t>
              </a:r>
              <a:r>
                <a:rPr lang="en-GB" sz="1400" dirty="0" err="1"/>
                <a:t>GuidetoPHARM</a:t>
              </a:r>
              <a:endParaRPr lang="en-GB" sz="1400" dirty="0"/>
            </a:p>
          </p:txBody>
        </p:sp>
      </p:gr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19623" y="3042044"/>
            <a:ext cx="1252552" cy="332709"/>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44573" y="3562350"/>
            <a:ext cx="3917825" cy="2938369"/>
          </a:xfrm>
          <a:prstGeom prst="rect">
            <a:avLst/>
          </a:prstGeom>
        </p:spPr>
      </p:pic>
    </p:spTree>
    <p:extLst>
      <p:ext uri="{BB962C8B-B14F-4D97-AF65-F5344CB8AC3E}">
        <p14:creationId xmlns:p14="http://schemas.microsoft.com/office/powerpoint/2010/main" val="1150015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Remit of GtoPdb</a:t>
            </a:r>
          </a:p>
        </p:txBody>
      </p:sp>
      <p:sp>
        <p:nvSpPr>
          <p:cNvPr id="3" name="Content Placeholder 2"/>
          <p:cNvSpPr>
            <a:spLocks noGrp="1"/>
          </p:cNvSpPr>
          <p:nvPr>
            <p:ph idx="1"/>
          </p:nvPr>
        </p:nvSpPr>
        <p:spPr/>
        <p:txBody>
          <a:bodyPr>
            <a:noAutofit/>
          </a:bodyPr>
          <a:lstStyle/>
          <a:p>
            <a:pPr marL="0" lvl="1" indent="0">
              <a:buSzPct val="100000"/>
              <a:buNone/>
            </a:pPr>
            <a:r>
              <a:rPr lang="en-GB" sz="2400" dirty="0">
                <a:cs typeface="Calibri" pitchFamily="34" charset="0"/>
              </a:rPr>
              <a:t>GtoPdb aims to:</a:t>
            </a:r>
          </a:p>
          <a:p>
            <a:pPr lvl="1" indent="-457200">
              <a:buSzPct val="100000"/>
              <a:buFont typeface="Arial" panose="020B0604020202020204" pitchFamily="34" charset="0"/>
              <a:buChar char="•"/>
            </a:pPr>
            <a:r>
              <a:rPr lang="en-GB" sz="2400" dirty="0">
                <a:cs typeface="Calibri" pitchFamily="34" charset="0"/>
              </a:rPr>
              <a:t>Provide access to data on all known biological targets</a:t>
            </a:r>
          </a:p>
          <a:p>
            <a:pPr lvl="1" indent="-457200">
              <a:buSzPct val="100000"/>
            </a:pPr>
            <a:r>
              <a:rPr lang="en-GB" sz="2400" dirty="0">
                <a:cs typeface="Calibri" pitchFamily="34" charset="0"/>
              </a:rPr>
              <a:t>Make recommendations on ligands for use in characterising those targets</a:t>
            </a:r>
          </a:p>
          <a:p>
            <a:pPr lvl="1" indent="-457200">
              <a:buSzPct val="100000"/>
            </a:pPr>
            <a:r>
              <a:rPr lang="en-GB" sz="2400" dirty="0">
                <a:cs typeface="Calibri" pitchFamily="34" charset="0"/>
              </a:rPr>
              <a:t>Provide an entry point into the pharmacological literature</a:t>
            </a:r>
          </a:p>
          <a:p>
            <a:pPr lvl="1" indent="-457200">
              <a:buSzPct val="100000"/>
              <a:buFont typeface="Arial" panose="020B0604020202020204" pitchFamily="34" charset="0"/>
              <a:buChar char="•"/>
            </a:pPr>
            <a:r>
              <a:rPr lang="en-GB" sz="2400" dirty="0">
                <a:cs typeface="Calibri" pitchFamily="34" charset="0"/>
              </a:rPr>
              <a:t>Provide an integrated educational resource with high quality training in the principles of basic and clinical pharmacology and techniques</a:t>
            </a:r>
          </a:p>
          <a:p>
            <a:pPr lvl="1" indent="-457200">
              <a:spcAft>
                <a:spcPts val="600"/>
              </a:spcAft>
              <a:buSzPct val="100000"/>
              <a:buFont typeface="Arial" panose="020B0604020202020204" pitchFamily="34" charset="0"/>
              <a:buChar char="•"/>
            </a:pPr>
            <a:r>
              <a:rPr lang="en-GB" sz="2400" dirty="0">
                <a:cs typeface="Calibri" pitchFamily="34" charset="0"/>
              </a:rPr>
              <a:t>Foster innovative drug discovery</a:t>
            </a:r>
          </a:p>
        </p:txBody>
      </p:sp>
    </p:spTree>
    <p:extLst>
      <p:ext uri="{BB962C8B-B14F-4D97-AF65-F5344CB8AC3E}">
        <p14:creationId xmlns:p14="http://schemas.microsoft.com/office/powerpoint/2010/main" val="11937132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Acknowledgements</a:t>
            </a:r>
          </a:p>
        </p:txBody>
      </p:sp>
      <p:sp>
        <p:nvSpPr>
          <p:cNvPr id="3" name="Content Placeholder 2"/>
          <p:cNvSpPr>
            <a:spLocks noGrp="1"/>
          </p:cNvSpPr>
          <p:nvPr>
            <p:ph idx="1"/>
          </p:nvPr>
        </p:nvSpPr>
        <p:spPr/>
        <p:txBody>
          <a:bodyPr>
            <a:normAutofit/>
          </a:bodyPr>
          <a:lstStyle/>
          <a:p>
            <a:pPr>
              <a:spcBef>
                <a:spcPts val="600"/>
              </a:spcBef>
            </a:pPr>
            <a:r>
              <a:rPr lang="en-GB" sz="1800" dirty="0"/>
              <a:t>The late Prof Tony </a:t>
            </a:r>
            <a:r>
              <a:rPr lang="en-GB" sz="1800" dirty="0" err="1"/>
              <a:t>Harmar</a:t>
            </a:r>
            <a:r>
              <a:rPr lang="en-GB" sz="1800" dirty="0"/>
              <a:t>, founder and original PI</a:t>
            </a:r>
          </a:p>
          <a:p>
            <a:pPr>
              <a:spcBef>
                <a:spcPts val="600"/>
              </a:spcBef>
            </a:pPr>
            <a:r>
              <a:rPr lang="en-GB" sz="1800" dirty="0"/>
              <a:t>Michael </a:t>
            </a:r>
            <a:r>
              <a:rPr lang="en-GB" sz="1800" dirty="0" err="1"/>
              <a:t>Spedding</a:t>
            </a:r>
            <a:r>
              <a:rPr lang="en-GB" sz="1800" dirty="0"/>
              <a:t>, Steve Alexander, Anthony Davenport, John Peters and all past and present members of NC-IUPHAR</a:t>
            </a:r>
          </a:p>
          <a:p>
            <a:pPr>
              <a:spcBef>
                <a:spcPts val="600"/>
              </a:spcBef>
            </a:pPr>
            <a:r>
              <a:rPr lang="en-GB" sz="1800" dirty="0"/>
              <a:t>NC-IUPHAR subcommittees and </a:t>
            </a:r>
            <a:r>
              <a:rPr lang="en-GB" sz="1800" i="1" dirty="0"/>
              <a:t>Concise Guide to PHARMACOLOGY </a:t>
            </a:r>
            <a:r>
              <a:rPr lang="en-GB" sz="1800" dirty="0"/>
              <a:t>editors and contributors</a:t>
            </a:r>
          </a:p>
          <a:p>
            <a:pPr>
              <a:spcBef>
                <a:spcPts val="600"/>
              </a:spcBef>
            </a:pPr>
            <a:r>
              <a:rPr lang="en-GB" sz="1800" dirty="0"/>
              <a:t>Database team:</a:t>
            </a:r>
          </a:p>
          <a:p>
            <a:pPr lvl="1">
              <a:spcBef>
                <a:spcPts val="600"/>
              </a:spcBef>
            </a:pPr>
            <a:r>
              <a:rPr lang="en-GB" sz="1600" dirty="0"/>
              <a:t>Jamie Davies (Principal Investigator)</a:t>
            </a:r>
          </a:p>
          <a:p>
            <a:pPr lvl="1">
              <a:spcBef>
                <a:spcPts val="600"/>
              </a:spcBef>
            </a:pPr>
            <a:r>
              <a:rPr lang="en-GB" sz="1600" dirty="0"/>
              <a:t>Simon Harding, Joanna Sharman (Developers)</a:t>
            </a:r>
          </a:p>
          <a:p>
            <a:pPr lvl="1">
              <a:spcBef>
                <a:spcPts val="600"/>
              </a:spcBef>
            </a:pPr>
            <a:r>
              <a:rPr lang="en-GB" sz="1600" dirty="0"/>
              <a:t>Adam Pawson, Elena </a:t>
            </a:r>
            <a:r>
              <a:rPr lang="en-GB" sz="1600" dirty="0" err="1"/>
              <a:t>Faccenda</a:t>
            </a:r>
            <a:r>
              <a:rPr lang="en-GB" sz="1600" dirty="0"/>
              <a:t>, Christopher </a:t>
            </a:r>
            <a:r>
              <a:rPr lang="en-GB" sz="1600" dirty="0" err="1"/>
              <a:t>Southan</a:t>
            </a:r>
            <a:r>
              <a:rPr lang="en-GB" sz="1600" dirty="0"/>
              <a:t>, Jane Armstrong (Curators)</a:t>
            </a:r>
          </a:p>
          <a:p>
            <a:pPr lvl="1">
              <a:spcBef>
                <a:spcPts val="600"/>
              </a:spcBef>
            </a:pPr>
            <a:r>
              <a:rPr lang="en-GB" sz="1600" dirty="0"/>
              <a:t>Toni Wigglesworth (Project Administrator)</a:t>
            </a:r>
          </a:p>
          <a:p>
            <a:pPr>
              <a:spcBef>
                <a:spcPts val="600"/>
              </a:spcBef>
            </a:pPr>
            <a:r>
              <a:rPr lang="en-GB" sz="1800" dirty="0"/>
              <a:t>All database team alumni</a:t>
            </a:r>
          </a:p>
          <a:p>
            <a:pPr>
              <a:spcBef>
                <a:spcPts val="600"/>
              </a:spcBef>
            </a:pPr>
            <a:r>
              <a:rPr lang="en-GB" sz="1800" dirty="0"/>
              <a:t>All current and past NC-IUPHAR and website sponsors</a:t>
            </a:r>
          </a:p>
          <a:p>
            <a:pPr>
              <a:spcBef>
                <a:spcPts val="600"/>
              </a:spcBef>
            </a:pPr>
            <a:r>
              <a:rPr lang="en-GB" sz="1800" dirty="0"/>
              <a:t>IUPHAR/BPS Guide to PHARMACOLOGY funders: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8389" t="26453" r="17285" b="40907"/>
          <a:stretch/>
        </p:blipFill>
        <p:spPr>
          <a:xfrm>
            <a:off x="746256" y="5967244"/>
            <a:ext cx="1074953" cy="705870"/>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4324" y="5959362"/>
            <a:ext cx="2166835" cy="704885"/>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2751" y="5959363"/>
            <a:ext cx="704885" cy="704885"/>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6528" y="5959364"/>
            <a:ext cx="955266" cy="704885"/>
          </a:xfrm>
          <a:prstGeom prst="rect">
            <a:avLst/>
          </a:prstGeom>
          <a:effectLst>
            <a:outerShdw blurRad="63500" sx="102000" sy="102000" algn="ctr" rotWithShape="0">
              <a:schemeClr val="tx1">
                <a:alpha val="40000"/>
              </a:schemeClr>
            </a:outerShdw>
          </a:effectLst>
        </p:spPr>
      </p:pic>
      <p:pic>
        <p:nvPicPr>
          <p:cNvPr id="10" name="Picture 9" descr="Medicines-for-Malaria-Venture-MMV-logo-300x94.jpeg">
            <a:extLst>
              <a:ext uri="{FF2B5EF4-FFF2-40B4-BE49-F238E27FC236}">
                <a16:creationId xmlns:a16="http://schemas.microsoft.com/office/drawing/2014/main" id="{BB337C1F-7AF3-5442-9BA2-CEF9FED562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9923" y="5959364"/>
            <a:ext cx="2356445" cy="73835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320655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8389" t="26453" r="17285" b="40907"/>
          <a:stretch/>
        </p:blipFill>
        <p:spPr>
          <a:xfrm>
            <a:off x="308216" y="1407368"/>
            <a:ext cx="1240512" cy="814585"/>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700" y="2436068"/>
            <a:ext cx="2504056" cy="814585"/>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700" y="3450332"/>
            <a:ext cx="814585" cy="814585"/>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700" y="5279921"/>
            <a:ext cx="1102597" cy="813600"/>
          </a:xfrm>
          <a:prstGeom prst="rect">
            <a:avLst/>
          </a:prstGeom>
          <a:effectLst>
            <a:outerShdw blurRad="63500" sx="102000" sy="102000" algn="ctr" rotWithShape="0">
              <a:prstClr val="black">
                <a:alpha val="40000"/>
              </a:prstClr>
            </a:outerShdw>
          </a:effectLst>
        </p:spPr>
      </p:pic>
      <p:pic>
        <p:nvPicPr>
          <p:cNvPr id="9" name="Picture 8" descr="Medicines-for-Malaria-Venture-MMV-logo-300x94.jpeg">
            <a:extLst>
              <a:ext uri="{FF2B5EF4-FFF2-40B4-BE49-F238E27FC236}">
                <a16:creationId xmlns:a16="http://schemas.microsoft.com/office/drawing/2014/main" id="{F45A724E-B128-E94F-9B5B-5D7B2F21B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700" y="4376192"/>
            <a:ext cx="2504056" cy="784604"/>
          </a:xfrm>
          <a:prstGeom prst="rect">
            <a:avLst/>
          </a:prstGeom>
        </p:spPr>
      </p:pic>
    </p:spTree>
    <p:extLst>
      <p:ext uri="{BB962C8B-B14F-4D97-AF65-F5344CB8AC3E}">
        <p14:creationId xmlns:p14="http://schemas.microsoft.com/office/powerpoint/2010/main" val="39689614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a:t>APPENDIX</a:t>
            </a:r>
            <a:br>
              <a:rPr lang="en-GB" dirty="0"/>
            </a:br>
            <a:endParaRPr lang="en-GB" dirty="0"/>
          </a:p>
        </p:txBody>
      </p:sp>
      <p:sp>
        <p:nvSpPr>
          <p:cNvPr id="5" name="Text Placeholder 4"/>
          <p:cNvSpPr>
            <a:spLocks noGrp="1"/>
          </p:cNvSpPr>
          <p:nvPr>
            <p:ph type="body" idx="1"/>
          </p:nvPr>
        </p:nvSpPr>
        <p:spPr/>
        <p:txBody>
          <a:bodyPr/>
          <a:lstStyle/>
          <a:p>
            <a:r>
              <a:rPr lang="en-GB" dirty="0"/>
              <a:t>TEMPLATE SLIDES</a:t>
            </a:r>
          </a:p>
        </p:txBody>
      </p:sp>
    </p:spTree>
    <p:extLst>
      <p:ext uri="{BB962C8B-B14F-4D97-AF65-F5344CB8AC3E}">
        <p14:creationId xmlns:p14="http://schemas.microsoft.com/office/powerpoint/2010/main" val="35240309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Live demos at this meeting</a:t>
            </a:r>
          </a:p>
        </p:txBody>
      </p:sp>
      <p:sp>
        <p:nvSpPr>
          <p:cNvPr id="3" name="Content Placeholder 2"/>
          <p:cNvSpPr>
            <a:spLocks noGrp="1"/>
          </p:cNvSpPr>
          <p:nvPr>
            <p:ph sz="half" idx="1"/>
          </p:nvPr>
        </p:nvSpPr>
        <p:spPr/>
        <p:txBody>
          <a:bodyPr/>
          <a:lstStyle/>
          <a:p>
            <a:endParaRPr lang="en-GB" dirty="0"/>
          </a:p>
          <a:p>
            <a:pPr marL="0" indent="0">
              <a:buNone/>
            </a:pPr>
            <a:endParaRPr lang="en-GB" dirty="0"/>
          </a:p>
          <a:p>
            <a:r>
              <a:rPr lang="en-GB" dirty="0"/>
              <a:t>Booth # X</a:t>
            </a:r>
          </a:p>
        </p:txBody>
      </p:sp>
      <p:sp>
        <p:nvSpPr>
          <p:cNvPr id="4" name="Content Placeholder 3"/>
          <p:cNvSpPr>
            <a:spLocks noGrp="1"/>
          </p:cNvSpPr>
          <p:nvPr>
            <p:ph sz="half" idx="2"/>
          </p:nvPr>
        </p:nvSpPr>
        <p:spPr/>
        <p:txBody>
          <a:bodyPr/>
          <a:lstStyle/>
          <a:p>
            <a:endParaRPr lang="en-GB" dirty="0"/>
          </a:p>
          <a:p>
            <a:pPr marL="0" indent="0">
              <a:buNone/>
            </a:pPr>
            <a:endParaRPr lang="en-GB" dirty="0"/>
          </a:p>
          <a:p>
            <a:r>
              <a:rPr lang="en-GB" dirty="0"/>
              <a:t>Booth # X</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8568" t="26596" r="17057" b="40937"/>
          <a:stretch/>
        </p:blipFill>
        <p:spPr>
          <a:xfrm>
            <a:off x="1679956" y="1610640"/>
            <a:ext cx="1589512" cy="1037462"/>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2666" y="3343701"/>
            <a:ext cx="3582772" cy="3059489"/>
          </a:xfrm>
          <a:prstGeom prst="rect">
            <a:avLst/>
          </a:prstGeom>
          <a:effectLst>
            <a:outerShdw blurRad="76200" dir="18900000" sy="23000" kx="-1200000" algn="bl" rotWithShape="0">
              <a:prstClr val="black">
                <a:alpha val="20000"/>
              </a:prstClr>
            </a:outerShdw>
          </a:effectLst>
          <a:scene3d>
            <a:camera prst="perspectiveHeroicExtremeLeftFacing"/>
            <a:lightRig rig="threePt" dir="t"/>
          </a:scene3d>
          <a:sp3d>
            <a:bevelT prst="angle"/>
          </a:sp3d>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5518" y="1610640"/>
            <a:ext cx="3149919" cy="1024688"/>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075" y="3543521"/>
            <a:ext cx="3917825" cy="2938369"/>
          </a:xfrm>
          <a:prstGeom prst="rect">
            <a:avLst/>
          </a:prstGeom>
        </p:spPr>
      </p:pic>
    </p:spTree>
    <p:extLst>
      <p:ext uri="{BB962C8B-B14F-4D97-AF65-F5344CB8AC3E}">
        <p14:creationId xmlns:p14="http://schemas.microsoft.com/office/powerpoint/2010/main" val="3900910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brief history of IUPHAR-DB</a:t>
            </a:r>
          </a:p>
        </p:txBody>
      </p:sp>
      <p:sp>
        <p:nvSpPr>
          <p:cNvPr id="3" name="Content Placeholder 2"/>
          <p:cNvSpPr>
            <a:spLocks noGrp="1"/>
          </p:cNvSpPr>
          <p:nvPr>
            <p:ph idx="1"/>
          </p:nvPr>
        </p:nvSpPr>
        <p:spPr/>
        <p:txBody>
          <a:bodyPr>
            <a:normAutofit/>
          </a:bodyPr>
          <a:lstStyle/>
          <a:p>
            <a:r>
              <a:rPr lang="en-GB" dirty="0"/>
              <a:t>Development of the IUPHAR database of receptors and channels began in 2000</a:t>
            </a:r>
          </a:p>
          <a:p>
            <a:r>
              <a:rPr lang="en-GB" dirty="0"/>
              <a:t>Developed by a team of curators, guided by the IUPHAR Committee on Receptor Nomenclature and Drug Classification (NC-IUPHAR) and its international network of expert subcommittees</a:t>
            </a:r>
          </a:p>
          <a:p>
            <a:r>
              <a:rPr lang="en-GB" dirty="0"/>
              <a:t>In-depth coverage of the properties and pharmacology of G protein-coupled receptors, voltage- and ligand-gated ion channels, and nuclear hormone receptors.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9068" y="5296750"/>
            <a:ext cx="1736233" cy="1281158"/>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700" y="5296750"/>
            <a:ext cx="4051668" cy="1281158"/>
          </a:xfrm>
          <a:prstGeom prst="rect">
            <a:avLst/>
          </a:prstGeom>
          <a:ln w="3175">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4701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brief history of GRAC</a:t>
            </a:r>
          </a:p>
        </p:txBody>
      </p:sp>
      <p:sp>
        <p:nvSpPr>
          <p:cNvPr id="3" name="Content Placeholder 2"/>
          <p:cNvSpPr>
            <a:spLocks noGrp="1"/>
          </p:cNvSpPr>
          <p:nvPr>
            <p:ph idx="1"/>
          </p:nvPr>
        </p:nvSpPr>
        <p:spPr/>
        <p:txBody>
          <a:bodyPr>
            <a:normAutofit/>
          </a:bodyPr>
          <a:lstStyle/>
          <a:p>
            <a:r>
              <a:rPr lang="en-GB" dirty="0"/>
              <a:t>The Guide to Receptors and Channels (GRAC)</a:t>
            </a:r>
          </a:p>
          <a:p>
            <a:r>
              <a:rPr lang="en-GB" dirty="0"/>
              <a:t>Published biennially since 2004 in the </a:t>
            </a:r>
            <a:r>
              <a:rPr lang="en-GB" i="1" dirty="0"/>
              <a:t>British Journal of Pharmacology</a:t>
            </a:r>
          </a:p>
          <a:p>
            <a:r>
              <a:rPr lang="en-GB" dirty="0"/>
              <a:t>Provides a rapid overview of the key properties of a wide range of established or potential pharmacological targets</a:t>
            </a:r>
          </a:p>
          <a:p>
            <a:r>
              <a:rPr lang="en-GB" dirty="0"/>
              <a:t>Information arranged succinctly, so that a newcomer to a particular target group can identify the main elements ‘</a:t>
            </a:r>
            <a:r>
              <a:rPr lang="en-GB" b="1" i="1" dirty="0"/>
              <a:t>at a glance</a:t>
            </a:r>
            <a:r>
              <a:rPr lang="en-GB" dirty="0"/>
              <a: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190"/>
          <a:stretch/>
        </p:blipFill>
        <p:spPr>
          <a:xfrm>
            <a:off x="5562600" y="4793371"/>
            <a:ext cx="1447376" cy="189317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487" y="5438775"/>
            <a:ext cx="3476625" cy="1104900"/>
          </a:xfrm>
          <a:prstGeom prst="rect">
            <a:avLst/>
          </a:prstGeom>
        </p:spPr>
      </p:pic>
    </p:spTree>
    <p:extLst>
      <p:ext uri="{BB962C8B-B14F-4D97-AF65-F5344CB8AC3E}">
        <p14:creationId xmlns:p14="http://schemas.microsoft.com/office/powerpoint/2010/main" val="30757603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1">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6565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8600</TotalTime>
  <Words>3556</Words>
  <Application>Microsoft Macintosh PowerPoint</Application>
  <PresentationFormat>On-screen Show (4:3)</PresentationFormat>
  <Paragraphs>545</Paragraphs>
  <Slides>73</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73</vt:i4>
      </vt:variant>
    </vt:vector>
  </HeadingPairs>
  <TitlesOfParts>
    <vt:vector size="77" baseType="lpstr">
      <vt:lpstr>Arial</vt:lpstr>
      <vt:lpstr>Calibri</vt:lpstr>
      <vt:lpstr>Corbel</vt:lpstr>
      <vt:lpstr>Clarity</vt:lpstr>
      <vt:lpstr>IUPHAR/BPS Guide to PHARMACOLOGY  Generic slides for use in presentations and teaching materials</vt:lpstr>
      <vt:lpstr>The IUPHAR/BPS Guide to PHARMACOLOGY (GtoPdb)</vt:lpstr>
      <vt:lpstr>Contents</vt:lpstr>
      <vt:lpstr>Background and history of the database </vt:lpstr>
      <vt:lpstr>Introducing GtoPdb (1)</vt:lpstr>
      <vt:lpstr>Introducing GtoPdb (2)</vt:lpstr>
      <vt:lpstr>Remit of GtoPdb</vt:lpstr>
      <vt:lpstr>A brief history of IUPHAR-DB</vt:lpstr>
      <vt:lpstr>A brief history of GRAC</vt:lpstr>
      <vt:lpstr>About NC-iuphar </vt:lpstr>
      <vt:lpstr>About NC-IUPHAR</vt:lpstr>
      <vt:lpstr>NC-IUPHAR membership (1)</vt:lpstr>
      <vt:lpstr>NC-IUPHAR membership (2)</vt:lpstr>
      <vt:lpstr>NC-IUPHAR subcommittees</vt:lpstr>
      <vt:lpstr>Database content  </vt:lpstr>
      <vt:lpstr>GtoPdb content - targets</vt:lpstr>
      <vt:lpstr>GtoPdb content - ligands</vt:lpstr>
      <vt:lpstr>Concise target family summaries</vt:lpstr>
      <vt:lpstr>Detailed annotation for selected targets</vt:lpstr>
      <vt:lpstr>Other features</vt:lpstr>
      <vt:lpstr>Navigating the website and search tools </vt:lpstr>
      <vt:lpstr>Navigating GtoPdb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Peptide ligand information</vt:lpstr>
      <vt:lpstr>Bespoke tables for different targets</vt:lpstr>
      <vt:lpstr>Database search functionality</vt:lpstr>
      <vt:lpstr>Target search tools</vt:lpstr>
      <vt:lpstr>Ligand search tools</vt:lpstr>
      <vt:lpstr>Advanced search by keyword</vt:lpstr>
      <vt:lpstr>Recent additions and expansions </vt:lpstr>
      <vt:lpstr>Recent additions and expansions</vt:lpstr>
      <vt:lpstr>Information on antibodies</vt:lpstr>
      <vt:lpstr>Information on kinases</vt:lpstr>
      <vt:lpstr>Information on proteases and hydrolases</vt:lpstr>
      <vt:lpstr>Information on epigenetic targets</vt:lpstr>
      <vt:lpstr>Information on RGS proteins</vt:lpstr>
      <vt:lpstr>PowerPoint Presentation</vt:lpstr>
      <vt:lpstr>PowerPoint Presentation</vt:lpstr>
      <vt:lpstr>Information on Fc epsilon receptors</vt:lpstr>
      <vt:lpstr>PowerPoint Presentation</vt:lpstr>
      <vt:lpstr>PowerPoint Presentation</vt:lpstr>
      <vt:lpstr>Information on ligand families</vt:lpstr>
      <vt:lpstr>The Concise Guide to PHARMACOLOGY </vt:lpstr>
      <vt:lpstr>The Concise Guide to PHARMACOLOGY</vt:lpstr>
      <vt:lpstr>The iuphar guide to immunoPHARMACOLOGY </vt:lpstr>
      <vt:lpstr>PowerPoint Presentation</vt:lpstr>
      <vt:lpstr>Browsing new GtoImmuPdb data types</vt:lpstr>
      <vt:lpstr>Browsing immunological targets</vt:lpstr>
      <vt:lpstr>Browsing immunological ligands</vt:lpstr>
      <vt:lpstr>The iuphar/MMV guide to MALARIA PHARMACOLOGY </vt:lpstr>
      <vt:lpstr>PowerPoint Presentation</vt:lpstr>
      <vt:lpstr>GtoMPdb Data</vt:lpstr>
      <vt:lpstr>GtoMPdb Portal</vt:lpstr>
      <vt:lpstr>Additional features and resources </vt:lpstr>
      <vt:lpstr>Additional features and resources</vt:lpstr>
      <vt:lpstr>The pharmacology education project</vt:lpstr>
      <vt:lpstr>PowerPoint Presentation</vt:lpstr>
      <vt:lpstr>Stay in touch</vt:lpstr>
      <vt:lpstr>Acknowledgements</vt:lpstr>
      <vt:lpstr>PowerPoint Presentation</vt:lpstr>
      <vt:lpstr>APPENDIX </vt:lpstr>
      <vt:lpstr>Live demos at this meeting</vt:lpstr>
    </vt:vector>
  </TitlesOfParts>
  <Company>University of Edinburgh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IUPHAR Database Meeting</dc:title>
  <dc:creator>PAWSON Adam</dc:creator>
  <cp:lastModifiedBy>Microsoft Office User</cp:lastModifiedBy>
  <cp:revision>1251</cp:revision>
  <cp:lastPrinted>2019-01-14T09:44:23Z</cp:lastPrinted>
  <dcterms:created xsi:type="dcterms:W3CDTF">2012-03-30T08:15:05Z</dcterms:created>
  <dcterms:modified xsi:type="dcterms:W3CDTF">2019-01-17T16:22:47Z</dcterms:modified>
</cp:coreProperties>
</file>